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5" r:id="rId1"/>
  </p:sldMasterIdLst>
  <p:notesMasterIdLst>
    <p:notesMasterId r:id="rId40"/>
  </p:notesMasterIdLst>
  <p:sldIdLst>
    <p:sldId id="256" r:id="rId2"/>
    <p:sldId id="257" r:id="rId3"/>
    <p:sldId id="258" r:id="rId4"/>
    <p:sldId id="263" r:id="rId5"/>
    <p:sldId id="291" r:id="rId6"/>
    <p:sldId id="264" r:id="rId7"/>
    <p:sldId id="292" r:id="rId8"/>
    <p:sldId id="293" r:id="rId9"/>
    <p:sldId id="294" r:id="rId10"/>
    <p:sldId id="289" r:id="rId11"/>
    <p:sldId id="290" r:id="rId12"/>
    <p:sldId id="259" r:id="rId13"/>
    <p:sldId id="260" r:id="rId14"/>
    <p:sldId id="261" r:id="rId15"/>
    <p:sldId id="268" r:id="rId16"/>
    <p:sldId id="265" r:id="rId17"/>
    <p:sldId id="266" r:id="rId18"/>
    <p:sldId id="267" r:id="rId19"/>
    <p:sldId id="269" r:id="rId20"/>
    <p:sldId id="270" r:id="rId21"/>
    <p:sldId id="271" r:id="rId22"/>
    <p:sldId id="272" r:id="rId23"/>
    <p:sldId id="275" r:id="rId24"/>
    <p:sldId id="273" r:id="rId25"/>
    <p:sldId id="274"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70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7531D-3DC6-4D1F-A144-30AE55244937}" type="datetimeFigureOut">
              <a:rPr lang="en-US" smtClean="0"/>
              <a:t>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4F09C3-012B-4D58-96D3-F6B5D03D24D2}" type="slidenum">
              <a:rPr lang="en-US" smtClean="0"/>
              <a:t>‹#›</a:t>
            </a:fld>
            <a:endParaRPr lang="en-US"/>
          </a:p>
        </p:txBody>
      </p:sp>
    </p:spTree>
    <p:extLst>
      <p:ext uri="{BB962C8B-B14F-4D97-AF65-F5344CB8AC3E}">
        <p14:creationId xmlns:p14="http://schemas.microsoft.com/office/powerpoint/2010/main" val="898651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C2FACD9-699F-4339-BBA7-40E78D1BE747}" type="datetime1">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17D770-F404-42AB-BAD7-EFCF705E732B}" type="slidenum">
              <a:rPr lang="en-US" smtClean="0"/>
              <a:t>‹#›</a:t>
            </a:fld>
            <a:endParaRPr lang="en-US"/>
          </a:p>
        </p:txBody>
      </p:sp>
    </p:spTree>
    <p:extLst>
      <p:ext uri="{BB962C8B-B14F-4D97-AF65-F5344CB8AC3E}">
        <p14:creationId xmlns:p14="http://schemas.microsoft.com/office/powerpoint/2010/main" val="3794739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C8FEB8-BB5F-4F26-9A18-E54B3B468D08}" type="datetime1">
              <a:rPr lang="en-US" smtClean="0"/>
              <a:t>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17D770-F404-42AB-BAD7-EFCF705E732B}" type="slidenum">
              <a:rPr lang="en-US" smtClean="0"/>
              <a:t>‹#›</a:t>
            </a:fld>
            <a:endParaRPr lang="en-US"/>
          </a:p>
        </p:txBody>
      </p:sp>
    </p:spTree>
    <p:extLst>
      <p:ext uri="{BB962C8B-B14F-4D97-AF65-F5344CB8AC3E}">
        <p14:creationId xmlns:p14="http://schemas.microsoft.com/office/powerpoint/2010/main" val="387816639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C8FEB8-BB5F-4F26-9A18-E54B3B468D08}" type="datetime1">
              <a:rPr lang="en-US" smtClean="0"/>
              <a:t>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17D770-F404-42AB-BAD7-EFCF705E732B}" type="slidenum">
              <a:rPr lang="en-US" smtClean="0"/>
              <a:t>‹#›</a:t>
            </a:fld>
            <a:endParaRPr lang="en-US"/>
          </a:p>
        </p:txBody>
      </p:sp>
    </p:spTree>
    <p:extLst>
      <p:ext uri="{BB962C8B-B14F-4D97-AF65-F5344CB8AC3E}">
        <p14:creationId xmlns:p14="http://schemas.microsoft.com/office/powerpoint/2010/main" val="174445412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C8FEB8-BB5F-4F26-9A18-E54B3B468D08}" type="datetime1">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17D770-F404-42AB-BAD7-EFCF705E732B}" type="slidenum">
              <a:rPr lang="en-US" smtClean="0"/>
              <a:t>‹#›</a:t>
            </a:fld>
            <a:endParaRPr lang="en-US"/>
          </a:p>
        </p:txBody>
      </p:sp>
    </p:spTree>
    <p:extLst>
      <p:ext uri="{BB962C8B-B14F-4D97-AF65-F5344CB8AC3E}">
        <p14:creationId xmlns:p14="http://schemas.microsoft.com/office/powerpoint/2010/main" val="1600555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8126FC8-3581-431B-8BC0-E12417B97EE1}" type="datetime1">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17D770-F404-42AB-BAD7-EFCF705E732B}" type="slidenum">
              <a:rPr lang="en-US" smtClean="0"/>
              <a:t>‹#›</a:t>
            </a:fld>
            <a:endParaRPr lang="en-US"/>
          </a:p>
        </p:txBody>
      </p:sp>
    </p:spTree>
    <p:extLst>
      <p:ext uri="{BB962C8B-B14F-4D97-AF65-F5344CB8AC3E}">
        <p14:creationId xmlns:p14="http://schemas.microsoft.com/office/powerpoint/2010/main" val="995647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B6C8FEB8-BB5F-4F26-9A18-E54B3B468D08}" type="datetime1">
              <a:rPr lang="en-US" smtClean="0"/>
              <a:t>1/7/2024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117D770-F404-42AB-BAD7-EFCF705E732B}" type="slidenum">
              <a:rPr lang="en-US" smtClean="0"/>
              <a:t>‹#›</a:t>
            </a:fld>
            <a:endParaRPr lang="en-US"/>
          </a:p>
        </p:txBody>
      </p:sp>
    </p:spTree>
    <p:extLst>
      <p:ext uri="{BB962C8B-B14F-4D97-AF65-F5344CB8AC3E}">
        <p14:creationId xmlns:p14="http://schemas.microsoft.com/office/powerpoint/2010/main" val="213488271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B6C8FEB8-BB5F-4F26-9A18-E54B3B468D08}" type="datetime1">
              <a:rPr lang="en-US" smtClean="0"/>
              <a:t>1/7/2024</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4117D770-F404-42AB-BAD7-EFCF705E732B}" type="slidenum">
              <a:rPr lang="en-US" smtClean="0"/>
              <a:t>‹#›</a:t>
            </a:fld>
            <a:endParaRPr lang="en-US"/>
          </a:p>
        </p:txBody>
      </p:sp>
    </p:spTree>
    <p:extLst>
      <p:ext uri="{BB962C8B-B14F-4D97-AF65-F5344CB8AC3E}">
        <p14:creationId xmlns:p14="http://schemas.microsoft.com/office/powerpoint/2010/main" val="246056139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73EAA87B-9425-4606-A3F5-EF82240F9CEF}" type="datetime1">
              <a:rPr lang="en-US" smtClean="0"/>
              <a:t>1/7/2024</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4117D770-F404-42AB-BAD7-EFCF705E732B}" type="slidenum">
              <a:rPr lang="en-US" smtClean="0"/>
              <a:t>‹#›</a:t>
            </a:fld>
            <a:endParaRPr lang="en-US"/>
          </a:p>
        </p:txBody>
      </p:sp>
    </p:spTree>
    <p:extLst>
      <p:ext uri="{BB962C8B-B14F-4D97-AF65-F5344CB8AC3E}">
        <p14:creationId xmlns:p14="http://schemas.microsoft.com/office/powerpoint/2010/main" val="3166099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6863869-5E8E-43DA-90AA-71979F49353D}" type="datetime1">
              <a:rPr lang="en-US" smtClean="0"/>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17D770-F404-42AB-BAD7-EFCF705E732B}" type="slidenum">
              <a:rPr lang="en-US" smtClean="0"/>
              <a:t>‹#›</a:t>
            </a:fld>
            <a:endParaRPr lang="en-US"/>
          </a:p>
        </p:txBody>
      </p:sp>
    </p:spTree>
    <p:extLst>
      <p:ext uri="{BB962C8B-B14F-4D97-AF65-F5344CB8AC3E}">
        <p14:creationId xmlns:p14="http://schemas.microsoft.com/office/powerpoint/2010/main" val="2751469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B6C8FEB8-BB5F-4F26-9A18-E54B3B468D08}" type="datetime1">
              <a:rPr lang="en-US" smtClean="0"/>
              <a:t>1/7/2024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117D770-F404-42AB-BAD7-EFCF705E732B}" type="slidenum">
              <a:rPr lang="en-US" smtClean="0"/>
              <a:t>‹#›</a:t>
            </a:fld>
            <a:endParaRPr lang="en-US"/>
          </a:p>
        </p:txBody>
      </p:sp>
    </p:spTree>
    <p:extLst>
      <p:ext uri="{BB962C8B-B14F-4D97-AF65-F5344CB8AC3E}">
        <p14:creationId xmlns:p14="http://schemas.microsoft.com/office/powerpoint/2010/main" val="356671587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7DB4CC30-46E9-40FD-BFB1-449476E1B875}" type="datetime1">
              <a:rPr lang="en-US" smtClean="0"/>
              <a:t>1/7/2024</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117D770-F404-42AB-BAD7-EFCF705E732B}" type="slidenum">
              <a:rPr lang="en-US" smtClean="0"/>
              <a:t>‹#›</a:t>
            </a:fld>
            <a:endParaRPr lang="en-US"/>
          </a:p>
        </p:txBody>
      </p:sp>
    </p:spTree>
    <p:extLst>
      <p:ext uri="{BB962C8B-B14F-4D97-AF65-F5344CB8AC3E}">
        <p14:creationId xmlns:p14="http://schemas.microsoft.com/office/powerpoint/2010/main" val="1361144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B6C8FEB8-BB5F-4F26-9A18-E54B3B468D08}" type="datetime1">
              <a:rPr lang="en-US" smtClean="0"/>
              <a:t>1/7/2024</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117D770-F404-42AB-BAD7-EFCF705E732B}" type="slidenum">
              <a:rPr lang="en-US" smtClean="0"/>
              <a:t>‹#›</a:t>
            </a:fld>
            <a:endParaRPr lang="en-US"/>
          </a:p>
        </p:txBody>
      </p:sp>
    </p:spTree>
    <p:extLst>
      <p:ext uri="{BB962C8B-B14F-4D97-AF65-F5344CB8AC3E}">
        <p14:creationId xmlns:p14="http://schemas.microsoft.com/office/powerpoint/2010/main" val="3017465825"/>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Lst>
  <p:hf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Power BI Desktop</a:t>
            </a:r>
            <a:endParaRPr lang="en-US" dirty="0"/>
          </a:p>
        </p:txBody>
      </p:sp>
      <p:sp>
        <p:nvSpPr>
          <p:cNvPr id="3" name="Subtitle 2"/>
          <p:cNvSpPr>
            <a:spLocks noGrp="1"/>
          </p:cNvSpPr>
          <p:nvPr>
            <p:ph type="subTitle" idx="1"/>
          </p:nvPr>
        </p:nvSpPr>
        <p:spPr/>
        <p:txBody>
          <a:bodyPr/>
          <a:lstStyle/>
          <a:p>
            <a:r>
              <a:rPr lang="en-US" dirty="0" smtClean="0"/>
              <a:t>Pr. </a:t>
            </a:r>
            <a:r>
              <a:rPr lang="en-US" dirty="0" err="1" smtClean="0"/>
              <a:t>Abdessamad</a:t>
            </a:r>
            <a:r>
              <a:rPr lang="en-US" dirty="0" smtClean="0"/>
              <a:t> BENLAHBIB</a:t>
            </a:r>
            <a:endParaRPr lang="en-US" dirty="0"/>
          </a:p>
        </p:txBody>
      </p:sp>
      <p:sp>
        <p:nvSpPr>
          <p:cNvPr id="5" name="Slide Number Placeholder 4"/>
          <p:cNvSpPr>
            <a:spLocks noGrp="1"/>
          </p:cNvSpPr>
          <p:nvPr>
            <p:ph type="sldNum" sz="quarter" idx="12"/>
          </p:nvPr>
        </p:nvSpPr>
        <p:spPr/>
        <p:txBody>
          <a:bodyPr/>
          <a:lstStyle/>
          <a:p>
            <a:fld id="{4117D770-F404-42AB-BAD7-EFCF705E732B}" type="slidenum">
              <a:rPr lang="en-US" smtClean="0"/>
              <a:t>1</a:t>
            </a:fld>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tretch/>
        </p:blipFill>
        <p:spPr bwMode="invGray">
          <a:xfrm>
            <a:off x="10141012" y="282299"/>
            <a:ext cx="1595765" cy="340641"/>
          </a:xfrm>
          <a:prstGeom prst="rect">
            <a:avLst/>
          </a:prstGeom>
          <a:noFill/>
          <a:ln>
            <a:noFill/>
          </a:ln>
        </p:spPr>
      </p:pic>
    </p:spTree>
    <p:extLst>
      <p:ext uri="{BB962C8B-B14F-4D97-AF65-F5344CB8AC3E}">
        <p14:creationId xmlns:p14="http://schemas.microsoft.com/office/powerpoint/2010/main" val="5713599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parts of Power </a:t>
            </a:r>
            <a:r>
              <a:rPr lang="en-US" dirty="0" smtClean="0"/>
              <a:t>BI</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sz="3000" b="1" dirty="0" smtClean="0"/>
              <a:t>Power </a:t>
            </a:r>
            <a:r>
              <a:rPr lang="en-US" sz="3000" b="1" dirty="0"/>
              <a:t>BI </a:t>
            </a:r>
            <a:r>
              <a:rPr lang="en-US" sz="3000" b="1" dirty="0" smtClean="0"/>
              <a:t>Mobile apps </a:t>
            </a:r>
            <a:r>
              <a:rPr lang="en-US" sz="3000" dirty="0"/>
              <a:t>Power BI mobile apps are applications for your mobile and tablet devices that enable you to quickly view your Power BI reports and dashboards. They allow you to connect to your data, make insights, collaborate on the go, and get notified whenever your data changes</a:t>
            </a:r>
            <a:r>
              <a:rPr lang="en-US" sz="3000" dirty="0" smtClean="0"/>
              <a:t>.</a:t>
            </a:r>
          </a:p>
          <a:p>
            <a:pPr algn="just"/>
            <a:r>
              <a:rPr lang="en-US" sz="3000" dirty="0"/>
              <a:t>Power BI mobile apps allow you to consume your data, however, you cannot create or edit reports. The apps work very similarly to the Power BI service. You can quickly navigate from different workspaces, reports, and dashboards by using tabs. You can interact with your Power BI reports by clicking on different visuals or using slicers to filter the data.</a:t>
            </a:r>
          </a:p>
        </p:txBody>
      </p:sp>
      <p:sp>
        <p:nvSpPr>
          <p:cNvPr id="4" name="Slide Number Placeholder 3"/>
          <p:cNvSpPr>
            <a:spLocks noGrp="1"/>
          </p:cNvSpPr>
          <p:nvPr>
            <p:ph type="sldNum" sz="quarter" idx="12"/>
          </p:nvPr>
        </p:nvSpPr>
        <p:spPr/>
        <p:txBody>
          <a:bodyPr/>
          <a:lstStyle/>
          <a:p>
            <a:fld id="{4117D770-F404-42AB-BAD7-EFCF705E732B}" type="slidenum">
              <a:rPr lang="en-US" smtClean="0"/>
              <a:t>10</a:t>
            </a:fld>
            <a:endParaRPr lang="en-US"/>
          </a:p>
        </p:txBody>
      </p:sp>
    </p:spTree>
    <p:extLst>
      <p:ext uri="{BB962C8B-B14F-4D97-AF65-F5344CB8AC3E}">
        <p14:creationId xmlns:p14="http://schemas.microsoft.com/office/powerpoint/2010/main" val="33936329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parts of Power </a:t>
            </a:r>
            <a:r>
              <a:rPr lang="en-US" dirty="0" smtClean="0"/>
              <a:t>BI</a:t>
            </a:r>
            <a:endParaRPr lang="en-US" dirty="0"/>
          </a:p>
        </p:txBody>
      </p:sp>
      <p:sp>
        <p:nvSpPr>
          <p:cNvPr id="4" name="Slide Number Placeholder 3"/>
          <p:cNvSpPr>
            <a:spLocks noGrp="1"/>
          </p:cNvSpPr>
          <p:nvPr>
            <p:ph type="sldNum" sz="quarter" idx="12"/>
          </p:nvPr>
        </p:nvSpPr>
        <p:spPr/>
        <p:txBody>
          <a:bodyPr/>
          <a:lstStyle/>
          <a:p>
            <a:fld id="{4117D770-F404-42AB-BAD7-EFCF705E732B}" type="slidenum">
              <a:rPr lang="en-US" smtClean="0"/>
              <a:t>11</a:t>
            </a:fld>
            <a:endParaRPr lang="en-US"/>
          </a:p>
        </p:txBody>
      </p:sp>
      <p:pic>
        <p:nvPicPr>
          <p:cNvPr id="1026" name="Picture 2" descr="https://erpsoftwareblog.com/wp-content/uploads/PBIMobileApp_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968180" y="545059"/>
            <a:ext cx="2663416" cy="575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8291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parts of Power </a:t>
            </a:r>
            <a:r>
              <a:rPr lang="en-US" dirty="0" smtClean="0"/>
              <a:t>BI</a:t>
            </a:r>
            <a:endParaRPr lang="en-US" dirty="0"/>
          </a:p>
        </p:txBody>
      </p:sp>
      <p:sp>
        <p:nvSpPr>
          <p:cNvPr id="5" name="Slide Number Placeholder 4"/>
          <p:cNvSpPr>
            <a:spLocks noGrp="1"/>
          </p:cNvSpPr>
          <p:nvPr>
            <p:ph type="sldNum" sz="quarter" idx="12"/>
          </p:nvPr>
        </p:nvSpPr>
        <p:spPr/>
        <p:txBody>
          <a:bodyPr/>
          <a:lstStyle/>
          <a:p>
            <a:fld id="{4117D770-F404-42AB-BAD7-EFCF705E732B}" type="slidenum">
              <a:rPr lang="en-US" smtClean="0"/>
              <a:t>12</a:t>
            </a:fld>
            <a:endParaRPr lang="en-US"/>
          </a:p>
        </p:txBody>
      </p:sp>
      <p:pic>
        <p:nvPicPr>
          <p:cNvPr id="1026" name="Picture 2" descr="Screenshot of Diagram of Power BI Desktop, Service, and Mobile showing their integ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3802" y="1372865"/>
            <a:ext cx="8206250" cy="410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1837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parts of Power BI</a:t>
            </a:r>
          </a:p>
        </p:txBody>
      </p:sp>
      <p:sp>
        <p:nvSpPr>
          <p:cNvPr id="3" name="Content Placeholder 2"/>
          <p:cNvSpPr>
            <a:spLocks noGrp="1"/>
          </p:cNvSpPr>
          <p:nvPr>
            <p:ph idx="1"/>
          </p:nvPr>
        </p:nvSpPr>
        <p:spPr/>
        <p:txBody>
          <a:bodyPr>
            <a:normAutofit/>
          </a:bodyPr>
          <a:lstStyle/>
          <a:p>
            <a:pPr algn="just"/>
            <a:r>
              <a:rPr lang="en-US" sz="2800" dirty="0"/>
              <a:t>These three </a:t>
            </a:r>
            <a:r>
              <a:rPr lang="en-US" sz="2800" dirty="0" smtClean="0"/>
              <a:t>elements, Power </a:t>
            </a:r>
            <a:r>
              <a:rPr lang="en-US" sz="2800" dirty="0"/>
              <a:t>BI Desktop, the service, and the mobile </a:t>
            </a:r>
            <a:r>
              <a:rPr lang="en-US" sz="2800" dirty="0" smtClean="0"/>
              <a:t>apps are </a:t>
            </a:r>
            <a:r>
              <a:rPr lang="en-US" sz="2800" dirty="0"/>
              <a:t>designed to let you create, share, and consume business insights in the way that serves you and your role most effectively.</a:t>
            </a:r>
          </a:p>
        </p:txBody>
      </p:sp>
      <p:sp>
        <p:nvSpPr>
          <p:cNvPr id="4" name="Slide Number Placeholder 3"/>
          <p:cNvSpPr>
            <a:spLocks noGrp="1"/>
          </p:cNvSpPr>
          <p:nvPr>
            <p:ph type="sldNum" sz="quarter" idx="12"/>
          </p:nvPr>
        </p:nvSpPr>
        <p:spPr/>
        <p:txBody>
          <a:bodyPr/>
          <a:lstStyle/>
          <a:p>
            <a:fld id="{4117D770-F404-42AB-BAD7-EFCF705E732B}" type="slidenum">
              <a:rPr lang="en-US" smtClean="0"/>
              <a:t>13</a:t>
            </a:fld>
            <a:endParaRPr lang="en-US"/>
          </a:p>
        </p:txBody>
      </p:sp>
    </p:spTree>
    <p:extLst>
      <p:ext uri="{BB962C8B-B14F-4D97-AF65-F5344CB8AC3E}">
        <p14:creationId xmlns:p14="http://schemas.microsoft.com/office/powerpoint/2010/main" val="23046284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flow of work in Power BI</a:t>
            </a:r>
          </a:p>
        </p:txBody>
      </p:sp>
      <p:sp>
        <p:nvSpPr>
          <p:cNvPr id="3" name="Content Placeholder 2"/>
          <p:cNvSpPr>
            <a:spLocks noGrp="1"/>
          </p:cNvSpPr>
          <p:nvPr>
            <p:ph idx="1"/>
          </p:nvPr>
        </p:nvSpPr>
        <p:spPr/>
        <p:txBody>
          <a:bodyPr>
            <a:normAutofit/>
          </a:bodyPr>
          <a:lstStyle/>
          <a:p>
            <a:pPr algn="just"/>
            <a:r>
              <a:rPr lang="en-US" sz="2800" dirty="0"/>
              <a:t>One common workflow in Power BI begins by connecting to data sources in Power BI Desktop and building a report. You then publish that report from Power BI Desktop to the Power BI service, and share it so business users in the Power BI service and on mobile devices can view and interact with </a:t>
            </a:r>
            <a:r>
              <a:rPr lang="en-US" sz="2800" dirty="0" smtClean="0"/>
              <a:t>the </a:t>
            </a:r>
            <a:r>
              <a:rPr lang="en-US" sz="2800" dirty="0"/>
              <a:t>report</a:t>
            </a:r>
            <a:r>
              <a:rPr lang="en-US" sz="2800" dirty="0" smtClean="0"/>
              <a:t>.</a:t>
            </a:r>
          </a:p>
          <a:p>
            <a:pPr algn="just"/>
            <a:r>
              <a:rPr lang="en-US" sz="2800" dirty="0"/>
              <a:t>This workflow is common, and shows how the three main Power BI elements complement one another.</a:t>
            </a:r>
          </a:p>
          <a:p>
            <a:pPr algn="just"/>
            <a:endParaRPr lang="en-US" sz="2400" dirty="0"/>
          </a:p>
          <a:p>
            <a:pPr algn="just"/>
            <a:endParaRPr lang="en-US" sz="2400" dirty="0"/>
          </a:p>
        </p:txBody>
      </p:sp>
      <p:sp>
        <p:nvSpPr>
          <p:cNvPr id="4" name="Slide Number Placeholder 3"/>
          <p:cNvSpPr>
            <a:spLocks noGrp="1"/>
          </p:cNvSpPr>
          <p:nvPr>
            <p:ph type="sldNum" sz="quarter" idx="12"/>
          </p:nvPr>
        </p:nvSpPr>
        <p:spPr/>
        <p:txBody>
          <a:bodyPr/>
          <a:lstStyle/>
          <a:p>
            <a:fld id="{4117D770-F404-42AB-BAD7-EFCF705E732B}" type="slidenum">
              <a:rPr lang="en-US" smtClean="0"/>
              <a:t>14</a:t>
            </a:fld>
            <a:endParaRPr lang="en-US"/>
          </a:p>
        </p:txBody>
      </p:sp>
    </p:spTree>
    <p:extLst>
      <p:ext uri="{BB962C8B-B14F-4D97-AF65-F5344CB8AC3E}">
        <p14:creationId xmlns:p14="http://schemas.microsoft.com/office/powerpoint/2010/main" val="14720534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Power BI Desktop?</a:t>
            </a:r>
          </a:p>
        </p:txBody>
      </p:sp>
      <p:sp>
        <p:nvSpPr>
          <p:cNvPr id="3" name="Content Placeholder 2"/>
          <p:cNvSpPr>
            <a:spLocks noGrp="1"/>
          </p:cNvSpPr>
          <p:nvPr>
            <p:ph idx="1"/>
          </p:nvPr>
        </p:nvSpPr>
        <p:spPr/>
        <p:txBody>
          <a:bodyPr>
            <a:normAutofit/>
          </a:bodyPr>
          <a:lstStyle/>
          <a:p>
            <a:pPr algn="just"/>
            <a:r>
              <a:rPr lang="en-US" sz="2800" dirty="0"/>
              <a:t>Power BI Desktop is a free application you install on your local computer that lets you connect to, transform, and visualize your data. With Power BI Desktop, you can connect to multiple different sources of data, and combine them (often called modeling) into a data model. This data model lets you build visuals, and collections of visuals you can share as reports, with other people inside your organization. Most users who work on business intelligence projects use Power BI Desktop to create reports, and then use the Power BI service to share their reports with others</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117D770-F404-42AB-BAD7-EFCF705E732B}" type="slidenum">
              <a:rPr lang="en-US" smtClean="0"/>
              <a:t>15</a:t>
            </a:fld>
            <a:endParaRPr lang="en-US"/>
          </a:p>
        </p:txBody>
      </p:sp>
    </p:spTree>
    <p:extLst>
      <p:ext uri="{BB962C8B-B14F-4D97-AF65-F5344CB8AC3E}">
        <p14:creationId xmlns:p14="http://schemas.microsoft.com/office/powerpoint/2010/main" val="38004132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Power BI Desktop?</a:t>
            </a:r>
          </a:p>
        </p:txBody>
      </p:sp>
      <p:sp>
        <p:nvSpPr>
          <p:cNvPr id="4" name="Slide Number Placeholder 3"/>
          <p:cNvSpPr>
            <a:spLocks noGrp="1"/>
          </p:cNvSpPr>
          <p:nvPr>
            <p:ph type="sldNum" sz="quarter" idx="12"/>
          </p:nvPr>
        </p:nvSpPr>
        <p:spPr/>
        <p:txBody>
          <a:bodyPr/>
          <a:lstStyle/>
          <a:p>
            <a:fld id="{4117D770-F404-42AB-BAD7-EFCF705E732B}" type="slidenum">
              <a:rPr lang="en-US" smtClean="0"/>
              <a:t>16</a:t>
            </a:fld>
            <a:endParaRPr lang="en-US"/>
          </a:p>
        </p:txBody>
      </p:sp>
      <p:pic>
        <p:nvPicPr>
          <p:cNvPr id="1026" name="Picture 2" descr="Screenshot of Power BI Desktop showing sample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996" y="1257607"/>
            <a:ext cx="8181888" cy="434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3357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Power BI Desktop?</a:t>
            </a:r>
          </a:p>
        </p:txBody>
      </p:sp>
      <p:sp>
        <p:nvSpPr>
          <p:cNvPr id="3" name="Content Placeholder 2"/>
          <p:cNvSpPr>
            <a:spLocks noGrp="1"/>
          </p:cNvSpPr>
          <p:nvPr>
            <p:ph idx="1"/>
          </p:nvPr>
        </p:nvSpPr>
        <p:spPr/>
        <p:txBody>
          <a:bodyPr>
            <a:normAutofit/>
          </a:bodyPr>
          <a:lstStyle/>
          <a:p>
            <a:pPr algn="just"/>
            <a:r>
              <a:rPr lang="en-US" sz="2800" dirty="0" smtClean="0"/>
              <a:t>The </a:t>
            </a:r>
            <a:r>
              <a:rPr lang="en-US" sz="2800" dirty="0"/>
              <a:t>most common uses for Power BI Desktop are as follows</a:t>
            </a:r>
            <a:r>
              <a:rPr lang="en-US" sz="2800" dirty="0" smtClean="0"/>
              <a:t>:</a:t>
            </a:r>
            <a:endParaRPr lang="en-US" sz="2800" dirty="0"/>
          </a:p>
          <a:p>
            <a:pPr lvl="1" algn="just">
              <a:buFont typeface="Wingdings" panose="05000000000000000000" pitchFamily="2" charset="2"/>
              <a:buChar char="q"/>
            </a:pPr>
            <a:r>
              <a:rPr lang="en-US" sz="2600" dirty="0" smtClean="0"/>
              <a:t> Connect </a:t>
            </a:r>
            <a:r>
              <a:rPr lang="en-US" sz="2600" dirty="0"/>
              <a:t>to data.</a:t>
            </a:r>
          </a:p>
          <a:p>
            <a:pPr lvl="1" algn="just">
              <a:buFont typeface="Wingdings" panose="05000000000000000000" pitchFamily="2" charset="2"/>
              <a:buChar char="q"/>
            </a:pPr>
            <a:r>
              <a:rPr lang="en-US" sz="2600" dirty="0" smtClean="0"/>
              <a:t> Transform </a:t>
            </a:r>
            <a:r>
              <a:rPr lang="en-US" sz="2600" dirty="0"/>
              <a:t>and clean data to create a data model.</a:t>
            </a:r>
          </a:p>
          <a:p>
            <a:pPr lvl="1" algn="just">
              <a:buFont typeface="Wingdings" panose="05000000000000000000" pitchFamily="2" charset="2"/>
              <a:buChar char="q"/>
            </a:pPr>
            <a:r>
              <a:rPr lang="en-US" sz="2600" dirty="0" smtClean="0"/>
              <a:t> Create </a:t>
            </a:r>
            <a:r>
              <a:rPr lang="en-US" sz="2600" dirty="0"/>
              <a:t>visuals, such as charts or graphs that provide visual representations of the data.</a:t>
            </a:r>
          </a:p>
          <a:p>
            <a:pPr lvl="1" algn="just">
              <a:buFont typeface="Wingdings" panose="05000000000000000000" pitchFamily="2" charset="2"/>
              <a:buChar char="q"/>
            </a:pPr>
            <a:r>
              <a:rPr lang="en-US" sz="2600" dirty="0" smtClean="0"/>
              <a:t> Create </a:t>
            </a:r>
            <a:r>
              <a:rPr lang="en-US" sz="2600" dirty="0"/>
              <a:t>reports that are collections of visuals on one or more report pages.</a:t>
            </a:r>
          </a:p>
          <a:p>
            <a:pPr lvl="1" algn="just">
              <a:buFont typeface="Wingdings" panose="05000000000000000000" pitchFamily="2" charset="2"/>
              <a:buChar char="q"/>
            </a:pPr>
            <a:r>
              <a:rPr lang="en-US" sz="2600" dirty="0" smtClean="0"/>
              <a:t> Share </a:t>
            </a:r>
            <a:r>
              <a:rPr lang="en-US" sz="2600" dirty="0"/>
              <a:t>reports with others by using the Power BI service.</a:t>
            </a:r>
          </a:p>
        </p:txBody>
      </p:sp>
      <p:sp>
        <p:nvSpPr>
          <p:cNvPr id="4" name="Slide Number Placeholder 3"/>
          <p:cNvSpPr>
            <a:spLocks noGrp="1"/>
          </p:cNvSpPr>
          <p:nvPr>
            <p:ph type="sldNum" sz="quarter" idx="12"/>
          </p:nvPr>
        </p:nvSpPr>
        <p:spPr/>
        <p:txBody>
          <a:bodyPr/>
          <a:lstStyle/>
          <a:p>
            <a:fld id="{4117D770-F404-42AB-BAD7-EFCF705E732B}" type="slidenum">
              <a:rPr lang="en-US" smtClean="0"/>
              <a:t>17</a:t>
            </a:fld>
            <a:endParaRPr lang="en-US"/>
          </a:p>
        </p:txBody>
      </p:sp>
    </p:spTree>
    <p:extLst>
      <p:ext uri="{BB962C8B-B14F-4D97-AF65-F5344CB8AC3E}">
        <p14:creationId xmlns:p14="http://schemas.microsoft.com/office/powerpoint/2010/main" val="40022173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Power BI Desktop?</a:t>
            </a:r>
          </a:p>
        </p:txBody>
      </p:sp>
      <p:sp>
        <p:nvSpPr>
          <p:cNvPr id="3" name="Content Placeholder 2"/>
          <p:cNvSpPr>
            <a:spLocks noGrp="1"/>
          </p:cNvSpPr>
          <p:nvPr>
            <p:ph idx="1"/>
          </p:nvPr>
        </p:nvSpPr>
        <p:spPr/>
        <p:txBody>
          <a:bodyPr>
            <a:normAutofit/>
          </a:bodyPr>
          <a:lstStyle/>
          <a:p>
            <a:pPr algn="just"/>
            <a:r>
              <a:rPr lang="en-US" sz="2800" dirty="0"/>
              <a:t>People who are responsible for such tasks are often considered data analysts (sometimes referred to as analysts) or business intelligence professionals (often referred to as report creators).</a:t>
            </a:r>
            <a:endParaRPr lang="en-US" sz="2600" dirty="0"/>
          </a:p>
        </p:txBody>
      </p:sp>
      <p:sp>
        <p:nvSpPr>
          <p:cNvPr id="4" name="Slide Number Placeholder 3"/>
          <p:cNvSpPr>
            <a:spLocks noGrp="1"/>
          </p:cNvSpPr>
          <p:nvPr>
            <p:ph type="sldNum" sz="quarter" idx="12"/>
          </p:nvPr>
        </p:nvSpPr>
        <p:spPr/>
        <p:txBody>
          <a:bodyPr/>
          <a:lstStyle/>
          <a:p>
            <a:fld id="{4117D770-F404-42AB-BAD7-EFCF705E732B}" type="slidenum">
              <a:rPr lang="en-US" smtClean="0"/>
              <a:t>18</a:t>
            </a:fld>
            <a:endParaRPr lang="en-US"/>
          </a:p>
        </p:txBody>
      </p:sp>
    </p:spTree>
    <p:extLst>
      <p:ext uri="{BB962C8B-B14F-4D97-AF65-F5344CB8AC3E}">
        <p14:creationId xmlns:p14="http://schemas.microsoft.com/office/powerpoint/2010/main" val="10542099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Power BI Desktop?</a:t>
            </a:r>
          </a:p>
        </p:txBody>
      </p:sp>
      <p:sp>
        <p:nvSpPr>
          <p:cNvPr id="3" name="Content Placeholder 2"/>
          <p:cNvSpPr>
            <a:spLocks noGrp="1"/>
          </p:cNvSpPr>
          <p:nvPr>
            <p:ph idx="1"/>
          </p:nvPr>
        </p:nvSpPr>
        <p:spPr/>
        <p:txBody>
          <a:bodyPr>
            <a:normAutofit lnSpcReduction="10000"/>
          </a:bodyPr>
          <a:lstStyle/>
          <a:p>
            <a:pPr algn="just"/>
            <a:r>
              <a:rPr lang="en-US" sz="2800" dirty="0"/>
              <a:t>There are three views available in Power BI Desktop, which you select on the left side of the canvas. The views, shown in the order they appear, are as follows:</a:t>
            </a:r>
          </a:p>
          <a:p>
            <a:pPr algn="just"/>
            <a:endParaRPr lang="en-US" sz="2800" dirty="0"/>
          </a:p>
          <a:p>
            <a:pPr lvl="1" algn="just">
              <a:buFont typeface="Wingdings" panose="05000000000000000000" pitchFamily="2" charset="2"/>
              <a:buChar char="q"/>
            </a:pPr>
            <a:r>
              <a:rPr lang="en-US" sz="2600" dirty="0" smtClean="0"/>
              <a:t> Report</a:t>
            </a:r>
            <a:r>
              <a:rPr lang="en-US" sz="2600" dirty="0"/>
              <a:t>: You create reports and visuals, where most of your creation time is spent.</a:t>
            </a:r>
          </a:p>
          <a:p>
            <a:pPr lvl="1" algn="just">
              <a:buFont typeface="Wingdings" panose="05000000000000000000" pitchFamily="2" charset="2"/>
              <a:buChar char="q"/>
            </a:pPr>
            <a:r>
              <a:rPr lang="en-US" sz="2600" dirty="0" smtClean="0"/>
              <a:t> Data</a:t>
            </a:r>
            <a:r>
              <a:rPr lang="en-US" sz="2600" dirty="0"/>
              <a:t>: You see the tables, measures, and other data used in the data model associated with your report, and transform the data for best use in the report's model.</a:t>
            </a:r>
          </a:p>
          <a:p>
            <a:pPr lvl="1" algn="just">
              <a:buFont typeface="Wingdings" panose="05000000000000000000" pitchFamily="2" charset="2"/>
              <a:buChar char="q"/>
            </a:pPr>
            <a:r>
              <a:rPr lang="en-US" sz="2600" dirty="0" smtClean="0"/>
              <a:t> Model</a:t>
            </a:r>
            <a:r>
              <a:rPr lang="en-US" sz="2600" dirty="0"/>
              <a:t>: You see and manage the relationships among tables in your data model.</a:t>
            </a:r>
            <a:endParaRPr lang="en-US" sz="2400" dirty="0"/>
          </a:p>
        </p:txBody>
      </p:sp>
      <p:sp>
        <p:nvSpPr>
          <p:cNvPr id="4" name="Slide Number Placeholder 3"/>
          <p:cNvSpPr>
            <a:spLocks noGrp="1"/>
          </p:cNvSpPr>
          <p:nvPr>
            <p:ph type="sldNum" sz="quarter" idx="12"/>
          </p:nvPr>
        </p:nvSpPr>
        <p:spPr/>
        <p:txBody>
          <a:bodyPr/>
          <a:lstStyle/>
          <a:p>
            <a:fld id="{4117D770-F404-42AB-BAD7-EFCF705E732B}" type="slidenum">
              <a:rPr lang="en-US" smtClean="0"/>
              <a:t>19</a:t>
            </a:fld>
            <a:endParaRPr lang="en-US"/>
          </a:p>
        </p:txBody>
      </p:sp>
    </p:spTree>
    <p:extLst>
      <p:ext uri="{BB962C8B-B14F-4D97-AF65-F5344CB8AC3E}">
        <p14:creationId xmlns:p14="http://schemas.microsoft.com/office/powerpoint/2010/main" val="15021567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Power BI</a:t>
            </a:r>
            <a:r>
              <a:rPr lang="en-US" dirty="0" smtClean="0"/>
              <a:t>?</a:t>
            </a:r>
            <a:endParaRPr lang="en-US" dirty="0"/>
          </a:p>
        </p:txBody>
      </p:sp>
      <p:sp>
        <p:nvSpPr>
          <p:cNvPr id="3" name="Content Placeholder 2"/>
          <p:cNvSpPr>
            <a:spLocks noGrp="1"/>
          </p:cNvSpPr>
          <p:nvPr>
            <p:ph idx="1"/>
          </p:nvPr>
        </p:nvSpPr>
        <p:spPr/>
        <p:txBody>
          <a:bodyPr>
            <a:normAutofit/>
          </a:bodyPr>
          <a:lstStyle/>
          <a:p>
            <a:pPr algn="just"/>
            <a:r>
              <a:rPr lang="en-US" sz="2800" dirty="0"/>
              <a:t>Power BI is a collection of software services, apps, and connectors that work together to turn your unrelated sources of data into coherent, visually immersive, and interactive insights. Your data might be an Excel spreadsheet, or a collection of cloud-based and on-premises hybrid data warehouses. Power BI lets you easily connect to your data sources, visualize and discover what's important, and share that with anyone or everyone you want.</a:t>
            </a:r>
          </a:p>
          <a:p>
            <a:endParaRPr lang="en-US" dirty="0"/>
          </a:p>
          <a:p>
            <a:endParaRPr lang="en-US" dirty="0"/>
          </a:p>
        </p:txBody>
      </p:sp>
      <p:sp>
        <p:nvSpPr>
          <p:cNvPr id="4" name="Slide Number Placeholder 3"/>
          <p:cNvSpPr>
            <a:spLocks noGrp="1"/>
          </p:cNvSpPr>
          <p:nvPr>
            <p:ph type="sldNum" sz="quarter" idx="12"/>
          </p:nvPr>
        </p:nvSpPr>
        <p:spPr/>
        <p:txBody>
          <a:bodyPr/>
          <a:lstStyle/>
          <a:p>
            <a:fld id="{4117D770-F404-42AB-BAD7-EFCF705E732B}" type="slidenum">
              <a:rPr lang="en-US" smtClean="0"/>
              <a:t>2</a:t>
            </a:fld>
            <a:endParaRPr lang="en-US"/>
          </a:p>
        </p:txBody>
      </p:sp>
    </p:spTree>
    <p:extLst>
      <p:ext uri="{BB962C8B-B14F-4D97-AF65-F5344CB8AC3E}">
        <p14:creationId xmlns:p14="http://schemas.microsoft.com/office/powerpoint/2010/main" val="4168730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Power BI Desktop?</a:t>
            </a:r>
          </a:p>
        </p:txBody>
      </p:sp>
      <p:sp>
        <p:nvSpPr>
          <p:cNvPr id="3" name="Content Placeholder 2"/>
          <p:cNvSpPr>
            <a:spLocks noGrp="1"/>
          </p:cNvSpPr>
          <p:nvPr>
            <p:ph idx="1"/>
          </p:nvPr>
        </p:nvSpPr>
        <p:spPr>
          <a:xfrm>
            <a:off x="3869268" y="864108"/>
            <a:ext cx="7315200" cy="1181002"/>
          </a:xfrm>
        </p:spPr>
        <p:txBody>
          <a:bodyPr>
            <a:normAutofit/>
          </a:bodyPr>
          <a:lstStyle/>
          <a:p>
            <a:pPr algn="just"/>
            <a:r>
              <a:rPr lang="en-US" sz="2800" dirty="0"/>
              <a:t>The following image shows the three views, as displayed along the left side of the canvas</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117D770-F404-42AB-BAD7-EFCF705E732B}" type="slidenum">
              <a:rPr lang="en-US" smtClean="0"/>
              <a:t>20</a:t>
            </a:fld>
            <a:endParaRPr lang="en-US"/>
          </a:p>
        </p:txBody>
      </p:sp>
      <p:pic>
        <p:nvPicPr>
          <p:cNvPr id="2056" name="Picture 8" descr="https://learn.microsoft.com/en-us/power-bi/fundamentals/media/desktop-what-is-desktop/what-is-desktop-view-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0289" y="2045110"/>
            <a:ext cx="3113158" cy="418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009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to data</a:t>
            </a:r>
          </a:p>
        </p:txBody>
      </p:sp>
      <p:sp>
        <p:nvSpPr>
          <p:cNvPr id="3" name="Content Placeholder 2"/>
          <p:cNvSpPr>
            <a:spLocks noGrp="1"/>
          </p:cNvSpPr>
          <p:nvPr>
            <p:ph idx="1"/>
          </p:nvPr>
        </p:nvSpPr>
        <p:spPr/>
        <p:txBody>
          <a:bodyPr>
            <a:normAutofit/>
          </a:bodyPr>
          <a:lstStyle/>
          <a:p>
            <a:pPr algn="just"/>
            <a:r>
              <a:rPr lang="en-US" sz="2800" dirty="0"/>
              <a:t>To get started with Power BI Desktop, the first step is to connect to data. There are many different data sources you can connect to from Power BI Desktop</a:t>
            </a:r>
            <a:r>
              <a:rPr lang="en-US" sz="2800" dirty="0" smtClean="0"/>
              <a:t>.</a:t>
            </a:r>
            <a:endParaRPr lang="en-US" sz="2800" dirty="0"/>
          </a:p>
          <a:p>
            <a:pPr algn="just"/>
            <a:r>
              <a:rPr lang="en-US" sz="2800" dirty="0"/>
              <a:t>To connect to data:</a:t>
            </a:r>
          </a:p>
          <a:p>
            <a:pPr marL="960120" lvl="1" indent="-457200" algn="just">
              <a:buFont typeface="+mj-lt"/>
              <a:buAutoNum type="arabicPeriod"/>
            </a:pPr>
            <a:r>
              <a:rPr lang="en-US" sz="2400" dirty="0" smtClean="0"/>
              <a:t>From the Home ribbon, select Get Data &gt; More.</a:t>
            </a:r>
          </a:p>
          <a:p>
            <a:pPr marL="960120" lvl="1" indent="-457200" algn="just">
              <a:buFont typeface="+mj-lt"/>
              <a:buAutoNum type="arabicPeriod"/>
            </a:pPr>
            <a:r>
              <a:rPr lang="en-US" sz="2400" dirty="0" smtClean="0"/>
              <a:t>The Get Data window appears, showing the many categories to which Power BI Desktop can connect.</a:t>
            </a:r>
          </a:p>
        </p:txBody>
      </p:sp>
      <p:sp>
        <p:nvSpPr>
          <p:cNvPr id="4" name="Slide Number Placeholder 3"/>
          <p:cNvSpPr>
            <a:spLocks noGrp="1"/>
          </p:cNvSpPr>
          <p:nvPr>
            <p:ph type="sldNum" sz="quarter" idx="12"/>
          </p:nvPr>
        </p:nvSpPr>
        <p:spPr/>
        <p:txBody>
          <a:bodyPr/>
          <a:lstStyle/>
          <a:p>
            <a:fld id="{4117D770-F404-42AB-BAD7-EFCF705E732B}" type="slidenum">
              <a:rPr lang="en-US" smtClean="0"/>
              <a:t>21</a:t>
            </a:fld>
            <a:endParaRPr lang="en-US"/>
          </a:p>
        </p:txBody>
      </p:sp>
    </p:spTree>
    <p:extLst>
      <p:ext uri="{BB962C8B-B14F-4D97-AF65-F5344CB8AC3E}">
        <p14:creationId xmlns:p14="http://schemas.microsoft.com/office/powerpoint/2010/main" val="25219675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to data</a:t>
            </a:r>
          </a:p>
        </p:txBody>
      </p:sp>
      <p:sp>
        <p:nvSpPr>
          <p:cNvPr id="4" name="Slide Number Placeholder 3"/>
          <p:cNvSpPr>
            <a:spLocks noGrp="1"/>
          </p:cNvSpPr>
          <p:nvPr>
            <p:ph type="sldNum" sz="quarter" idx="12"/>
          </p:nvPr>
        </p:nvSpPr>
        <p:spPr/>
        <p:txBody>
          <a:bodyPr/>
          <a:lstStyle/>
          <a:p>
            <a:fld id="{4117D770-F404-42AB-BAD7-EFCF705E732B}" type="slidenum">
              <a:rPr lang="en-US" smtClean="0"/>
              <a:t>22</a:t>
            </a:fld>
            <a:endParaRPr lang="en-US"/>
          </a:p>
        </p:txBody>
      </p:sp>
      <p:pic>
        <p:nvPicPr>
          <p:cNvPr id="3074" name="Picture 2" descr="Screenshot of Power BI Desktop showing the Get Data dialog 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3410" y="271652"/>
            <a:ext cx="5800725" cy="630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5604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to data</a:t>
            </a:r>
          </a:p>
        </p:txBody>
      </p:sp>
      <p:sp>
        <p:nvSpPr>
          <p:cNvPr id="3" name="Content Placeholder 2"/>
          <p:cNvSpPr>
            <a:spLocks noGrp="1"/>
          </p:cNvSpPr>
          <p:nvPr>
            <p:ph idx="1"/>
          </p:nvPr>
        </p:nvSpPr>
        <p:spPr/>
        <p:txBody>
          <a:bodyPr>
            <a:normAutofit/>
          </a:bodyPr>
          <a:lstStyle/>
          <a:p>
            <a:pPr algn="just"/>
            <a:r>
              <a:rPr lang="en-US" sz="2800" dirty="0"/>
              <a:t>To connect to data</a:t>
            </a:r>
            <a:r>
              <a:rPr lang="en-US" sz="2800" dirty="0" smtClean="0"/>
              <a:t>:</a:t>
            </a:r>
          </a:p>
          <a:p>
            <a:pPr marL="960120" lvl="1" indent="-457200" algn="just">
              <a:buFont typeface="+mj-lt"/>
              <a:buAutoNum type="arabicPeriod"/>
            </a:pPr>
            <a:r>
              <a:rPr lang="en-US" sz="2400" dirty="0" smtClean="0"/>
              <a:t>From the Home ribbon, select Get Data &gt; More.</a:t>
            </a:r>
          </a:p>
          <a:p>
            <a:pPr marL="960120" lvl="1" indent="-457200" algn="just">
              <a:buFont typeface="+mj-lt"/>
              <a:buAutoNum type="arabicPeriod"/>
            </a:pPr>
            <a:r>
              <a:rPr lang="en-US" sz="2400" dirty="0" smtClean="0"/>
              <a:t>The Get Data window appears, showing the many categories to which Power BI Desktop can connect.</a:t>
            </a:r>
          </a:p>
          <a:p>
            <a:pPr marL="960120" lvl="1" indent="-457200" algn="just">
              <a:buFont typeface="+mj-lt"/>
              <a:buAutoNum type="arabicPeriod"/>
            </a:pPr>
            <a:r>
              <a:rPr lang="en-US" sz="2400" dirty="0" smtClean="0"/>
              <a:t>When </a:t>
            </a:r>
            <a:r>
              <a:rPr lang="en-US" sz="2400" dirty="0"/>
              <a:t>you select a data type, you're prompted for information, such as the URL and credentials, necessary for Power BI Desktop to connect to the data source on your behalf</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4117D770-F404-42AB-BAD7-EFCF705E732B}" type="slidenum">
              <a:rPr lang="en-US" smtClean="0"/>
              <a:t>23</a:t>
            </a:fld>
            <a:endParaRPr lang="en-US"/>
          </a:p>
        </p:txBody>
      </p:sp>
    </p:spTree>
    <p:extLst>
      <p:ext uri="{BB962C8B-B14F-4D97-AF65-F5344CB8AC3E}">
        <p14:creationId xmlns:p14="http://schemas.microsoft.com/office/powerpoint/2010/main" val="40444970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to data</a:t>
            </a:r>
          </a:p>
        </p:txBody>
      </p:sp>
      <p:sp>
        <p:nvSpPr>
          <p:cNvPr id="4" name="Slide Number Placeholder 3"/>
          <p:cNvSpPr>
            <a:spLocks noGrp="1"/>
          </p:cNvSpPr>
          <p:nvPr>
            <p:ph type="sldNum" sz="quarter" idx="12"/>
          </p:nvPr>
        </p:nvSpPr>
        <p:spPr/>
        <p:txBody>
          <a:bodyPr/>
          <a:lstStyle/>
          <a:p>
            <a:fld id="{4117D770-F404-42AB-BAD7-EFCF705E732B}" type="slidenum">
              <a:rPr lang="en-US" smtClean="0"/>
              <a:t>24</a:t>
            </a:fld>
            <a:endParaRPr lang="en-US"/>
          </a:p>
        </p:txBody>
      </p:sp>
      <p:pic>
        <p:nvPicPr>
          <p:cNvPr id="4098" name="Picture 2" descr="Screenshot of Power BI Desktop showing SQL Server database dialog 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3616" y="243078"/>
            <a:ext cx="6724650" cy="636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3504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to data</a:t>
            </a:r>
          </a:p>
        </p:txBody>
      </p:sp>
      <p:sp>
        <p:nvSpPr>
          <p:cNvPr id="3" name="Content Placeholder 2"/>
          <p:cNvSpPr>
            <a:spLocks noGrp="1"/>
          </p:cNvSpPr>
          <p:nvPr>
            <p:ph idx="1"/>
          </p:nvPr>
        </p:nvSpPr>
        <p:spPr/>
        <p:txBody>
          <a:bodyPr>
            <a:normAutofit/>
          </a:bodyPr>
          <a:lstStyle/>
          <a:p>
            <a:pPr algn="just"/>
            <a:r>
              <a:rPr lang="en-US" sz="2800" dirty="0"/>
              <a:t>To connect to data</a:t>
            </a:r>
            <a:r>
              <a:rPr lang="en-US" sz="2800" dirty="0" smtClean="0"/>
              <a:t>:</a:t>
            </a:r>
          </a:p>
          <a:p>
            <a:pPr marL="960120" lvl="1" indent="-457200" algn="just">
              <a:buFont typeface="+mj-lt"/>
              <a:buAutoNum type="arabicPeriod"/>
            </a:pPr>
            <a:r>
              <a:rPr lang="en-US" sz="2400" dirty="0" smtClean="0"/>
              <a:t>From the Home ribbon, select Get Data &gt; More.</a:t>
            </a:r>
          </a:p>
          <a:p>
            <a:pPr marL="960120" lvl="1" indent="-457200" algn="just">
              <a:buFont typeface="+mj-lt"/>
              <a:buAutoNum type="arabicPeriod"/>
            </a:pPr>
            <a:r>
              <a:rPr lang="en-US" sz="2400" dirty="0" smtClean="0"/>
              <a:t>The Get Data window appears, showing the many categories to which Power BI Desktop can connect.</a:t>
            </a:r>
          </a:p>
          <a:p>
            <a:pPr marL="960120" lvl="1" indent="-457200" algn="just">
              <a:buFont typeface="+mj-lt"/>
              <a:buAutoNum type="arabicPeriod"/>
            </a:pPr>
            <a:r>
              <a:rPr lang="en-US" sz="2400" dirty="0" smtClean="0"/>
              <a:t>When </a:t>
            </a:r>
            <a:r>
              <a:rPr lang="en-US" sz="2400" dirty="0"/>
              <a:t>you select a data type, you're prompted for information, such as the URL and credentials, necessary for Power BI Desktop to connect to the data source on your behalf</a:t>
            </a:r>
            <a:r>
              <a:rPr lang="en-US" sz="2400" dirty="0" smtClean="0"/>
              <a:t>.</a:t>
            </a:r>
          </a:p>
          <a:p>
            <a:pPr marL="960120" lvl="1" indent="-457200" algn="just">
              <a:buFont typeface="+mj-lt"/>
              <a:buAutoNum type="arabicPeriod"/>
            </a:pPr>
            <a:r>
              <a:rPr lang="en-US" sz="2400" dirty="0"/>
              <a:t>After you connect to one or more data sources, you may want to transform the data so it's useful for you</a:t>
            </a:r>
            <a:r>
              <a:rPr lang="en-US" sz="2400" dirty="0" smtClean="0"/>
              <a:t>.</a:t>
            </a:r>
            <a:endParaRPr lang="en-US" sz="2400" dirty="0"/>
          </a:p>
          <a:p>
            <a:pPr marL="960120" lvl="1" indent="-457200" algn="just">
              <a:buFont typeface="+mj-lt"/>
              <a:buAutoNum type="arabicPeriod"/>
            </a:pPr>
            <a:endParaRPr lang="en-US" sz="2400" dirty="0"/>
          </a:p>
        </p:txBody>
      </p:sp>
      <p:sp>
        <p:nvSpPr>
          <p:cNvPr id="4" name="Slide Number Placeholder 3"/>
          <p:cNvSpPr>
            <a:spLocks noGrp="1"/>
          </p:cNvSpPr>
          <p:nvPr>
            <p:ph type="sldNum" sz="quarter" idx="12"/>
          </p:nvPr>
        </p:nvSpPr>
        <p:spPr/>
        <p:txBody>
          <a:bodyPr/>
          <a:lstStyle/>
          <a:p>
            <a:fld id="{4117D770-F404-42AB-BAD7-EFCF705E732B}" type="slidenum">
              <a:rPr lang="en-US" smtClean="0"/>
              <a:t>25</a:t>
            </a:fld>
            <a:endParaRPr lang="en-US"/>
          </a:p>
        </p:txBody>
      </p:sp>
    </p:spTree>
    <p:extLst>
      <p:ext uri="{BB962C8B-B14F-4D97-AF65-F5344CB8AC3E}">
        <p14:creationId xmlns:p14="http://schemas.microsoft.com/office/powerpoint/2010/main" val="6504456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 and clean data, create a model</a:t>
            </a:r>
          </a:p>
        </p:txBody>
      </p:sp>
      <p:sp>
        <p:nvSpPr>
          <p:cNvPr id="3" name="Content Placeholder 2"/>
          <p:cNvSpPr>
            <a:spLocks noGrp="1"/>
          </p:cNvSpPr>
          <p:nvPr>
            <p:ph idx="1"/>
          </p:nvPr>
        </p:nvSpPr>
        <p:spPr/>
        <p:txBody>
          <a:bodyPr>
            <a:normAutofit/>
          </a:bodyPr>
          <a:lstStyle/>
          <a:p>
            <a:pPr algn="just"/>
            <a:r>
              <a:rPr lang="en-US" sz="2800" dirty="0"/>
              <a:t>In Power BI Desktop, you can clean and transform data using the built-in Power Query Editor. With Power Query Editor, you make changes to your data, such as changing a data type, removing columns, or combining data from multiple sources. It's like sculpting: you start with a large block of clay (or data), then shave off pieces or add others as needed, until the shape of the data is how you want it</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117D770-F404-42AB-BAD7-EFCF705E732B}" type="slidenum">
              <a:rPr lang="en-US" smtClean="0"/>
              <a:t>26</a:t>
            </a:fld>
            <a:endParaRPr lang="en-US"/>
          </a:p>
        </p:txBody>
      </p:sp>
    </p:spTree>
    <p:extLst>
      <p:ext uri="{BB962C8B-B14F-4D97-AF65-F5344CB8AC3E}">
        <p14:creationId xmlns:p14="http://schemas.microsoft.com/office/powerpoint/2010/main" val="32169942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 and clean data, create a model</a:t>
            </a:r>
          </a:p>
        </p:txBody>
      </p:sp>
      <p:sp>
        <p:nvSpPr>
          <p:cNvPr id="3" name="Content Placeholder 2"/>
          <p:cNvSpPr>
            <a:spLocks noGrp="1"/>
          </p:cNvSpPr>
          <p:nvPr>
            <p:ph idx="1"/>
          </p:nvPr>
        </p:nvSpPr>
        <p:spPr>
          <a:xfrm>
            <a:off x="3869268" y="864108"/>
            <a:ext cx="7315200" cy="1820098"/>
          </a:xfrm>
        </p:spPr>
        <p:txBody>
          <a:bodyPr>
            <a:normAutofit/>
          </a:bodyPr>
          <a:lstStyle/>
          <a:p>
            <a:pPr algn="just"/>
            <a:r>
              <a:rPr lang="en-US" sz="2800" dirty="0"/>
              <a:t>To start Power Query Editor</a:t>
            </a:r>
            <a:r>
              <a:rPr lang="en-US" sz="2800" dirty="0" smtClean="0"/>
              <a:t>:</a:t>
            </a:r>
            <a:endParaRPr lang="en-US" sz="2800" dirty="0"/>
          </a:p>
          <a:p>
            <a:pPr marL="1017270" lvl="1" indent="-514350" algn="just">
              <a:buFont typeface="+mj-lt"/>
              <a:buAutoNum type="arabicPeriod"/>
            </a:pPr>
            <a:r>
              <a:rPr lang="en-US" sz="2600" dirty="0"/>
              <a:t>On the Home ribbon, in the Queries section, select Transform data</a:t>
            </a:r>
            <a:r>
              <a:rPr lang="en-US" sz="2600" dirty="0" smtClean="0"/>
              <a:t>.</a:t>
            </a:r>
            <a:endParaRPr lang="en-US" sz="2600" dirty="0"/>
          </a:p>
          <a:p>
            <a:pPr marL="1017270" lvl="1" indent="-514350" algn="just">
              <a:buFont typeface="+mj-lt"/>
              <a:buAutoNum type="arabicPeriod"/>
            </a:pPr>
            <a:r>
              <a:rPr lang="en-US" sz="2600" dirty="0"/>
              <a:t>The Power Query Editor window appears.</a:t>
            </a:r>
          </a:p>
        </p:txBody>
      </p:sp>
      <p:sp>
        <p:nvSpPr>
          <p:cNvPr id="4" name="Slide Number Placeholder 3"/>
          <p:cNvSpPr>
            <a:spLocks noGrp="1"/>
          </p:cNvSpPr>
          <p:nvPr>
            <p:ph type="sldNum" sz="quarter" idx="12"/>
          </p:nvPr>
        </p:nvSpPr>
        <p:spPr/>
        <p:txBody>
          <a:bodyPr/>
          <a:lstStyle/>
          <a:p>
            <a:fld id="{4117D770-F404-42AB-BAD7-EFCF705E732B}" type="slidenum">
              <a:rPr lang="en-US" smtClean="0"/>
              <a:t>27</a:t>
            </a:fld>
            <a:endParaRPr lang="en-US"/>
          </a:p>
        </p:txBody>
      </p:sp>
      <p:pic>
        <p:nvPicPr>
          <p:cNvPr id="5122" name="Picture 2" descr="Screenshot of Power BI Desktop showing the Power Query Editor wind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8773" y="2771970"/>
            <a:ext cx="8058253" cy="3496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8238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 and clean data, create a model</a:t>
            </a:r>
          </a:p>
        </p:txBody>
      </p:sp>
      <p:sp>
        <p:nvSpPr>
          <p:cNvPr id="3" name="Content Placeholder 2"/>
          <p:cNvSpPr>
            <a:spLocks noGrp="1"/>
          </p:cNvSpPr>
          <p:nvPr>
            <p:ph idx="1"/>
          </p:nvPr>
        </p:nvSpPr>
        <p:spPr/>
        <p:txBody>
          <a:bodyPr>
            <a:normAutofit/>
          </a:bodyPr>
          <a:lstStyle/>
          <a:p>
            <a:pPr algn="just"/>
            <a:r>
              <a:rPr lang="en-US" sz="2800" dirty="0"/>
              <a:t>Each step you take in transforming data (such as renaming a table, transforming a data type, or deleting a column) is recorded by Power Query Editor. Every time this query connects to the data source, those steps are carried out so that the data is always shaped the way you specify</a:t>
            </a:r>
            <a:r>
              <a:rPr lang="en-US" sz="2800" dirty="0" smtClean="0"/>
              <a:t>.</a:t>
            </a:r>
          </a:p>
          <a:p>
            <a:pPr algn="just"/>
            <a:r>
              <a:rPr lang="en-US" sz="2800" dirty="0"/>
              <a:t>The following image shows the Power Query Editor window for a query that was shaped, and turned into a model.</a:t>
            </a:r>
          </a:p>
        </p:txBody>
      </p:sp>
      <p:sp>
        <p:nvSpPr>
          <p:cNvPr id="4" name="Slide Number Placeholder 3"/>
          <p:cNvSpPr>
            <a:spLocks noGrp="1"/>
          </p:cNvSpPr>
          <p:nvPr>
            <p:ph type="sldNum" sz="quarter" idx="12"/>
          </p:nvPr>
        </p:nvSpPr>
        <p:spPr/>
        <p:txBody>
          <a:bodyPr/>
          <a:lstStyle/>
          <a:p>
            <a:fld id="{4117D770-F404-42AB-BAD7-EFCF705E732B}" type="slidenum">
              <a:rPr lang="en-US" smtClean="0"/>
              <a:t>28</a:t>
            </a:fld>
            <a:endParaRPr lang="en-US"/>
          </a:p>
        </p:txBody>
      </p:sp>
    </p:spTree>
    <p:extLst>
      <p:ext uri="{BB962C8B-B14F-4D97-AF65-F5344CB8AC3E}">
        <p14:creationId xmlns:p14="http://schemas.microsoft.com/office/powerpoint/2010/main" val="28155221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 and clean data, create a model</a:t>
            </a:r>
          </a:p>
        </p:txBody>
      </p:sp>
      <p:sp>
        <p:nvSpPr>
          <p:cNvPr id="3" name="Content Placeholder 2"/>
          <p:cNvSpPr>
            <a:spLocks noGrp="1"/>
          </p:cNvSpPr>
          <p:nvPr>
            <p:ph idx="1"/>
          </p:nvPr>
        </p:nvSpPr>
        <p:spPr>
          <a:xfrm>
            <a:off x="3869268" y="4955458"/>
            <a:ext cx="7315200" cy="1029290"/>
          </a:xfrm>
        </p:spPr>
        <p:txBody>
          <a:bodyPr>
            <a:normAutofit/>
          </a:bodyPr>
          <a:lstStyle/>
          <a:p>
            <a:pPr algn="just"/>
            <a:r>
              <a:rPr lang="en-US" sz="2800" dirty="0"/>
              <a:t>Once your data is how you want it, you can create visuals</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117D770-F404-42AB-BAD7-EFCF705E732B}" type="slidenum">
              <a:rPr lang="en-US" smtClean="0"/>
              <a:t>29</a:t>
            </a:fld>
            <a:endParaRPr lang="en-US"/>
          </a:p>
        </p:txBody>
      </p:sp>
      <p:pic>
        <p:nvPicPr>
          <p:cNvPr id="6146" name="Picture 2" descr="Screenshot of Power BI Desktop showing the Power Query Editor window for a query that was shap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0648" y="747252"/>
            <a:ext cx="7847735" cy="4208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8953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parts of Power </a:t>
            </a:r>
            <a:r>
              <a:rPr lang="en-US" dirty="0" smtClean="0"/>
              <a:t>BI</a:t>
            </a:r>
            <a:endParaRPr lang="en-US" dirty="0"/>
          </a:p>
        </p:txBody>
      </p:sp>
      <p:sp>
        <p:nvSpPr>
          <p:cNvPr id="3" name="Content Placeholder 2"/>
          <p:cNvSpPr>
            <a:spLocks noGrp="1"/>
          </p:cNvSpPr>
          <p:nvPr>
            <p:ph idx="1"/>
          </p:nvPr>
        </p:nvSpPr>
        <p:spPr/>
        <p:txBody>
          <a:bodyPr/>
          <a:lstStyle/>
          <a:p>
            <a:pPr algn="just"/>
            <a:r>
              <a:rPr lang="en-US" sz="2800" dirty="0"/>
              <a:t>Power BI consists of several elements that all work together, starting with these three basics</a:t>
            </a:r>
            <a:r>
              <a:rPr lang="en-US" sz="2800" dirty="0" smtClean="0"/>
              <a:t>:</a:t>
            </a:r>
            <a:endParaRPr lang="en-US" sz="2800" dirty="0"/>
          </a:p>
          <a:p>
            <a:pPr lvl="2" algn="just">
              <a:buFont typeface="Wingdings" panose="05000000000000000000" pitchFamily="2" charset="2"/>
              <a:buChar char="q"/>
            </a:pPr>
            <a:r>
              <a:rPr lang="en-US" sz="2400" dirty="0" smtClean="0"/>
              <a:t> A </a:t>
            </a:r>
            <a:r>
              <a:rPr lang="en-US" sz="2400" dirty="0"/>
              <a:t>Windows desktop application called Power BI Desktop.</a:t>
            </a:r>
          </a:p>
          <a:p>
            <a:pPr lvl="2" algn="just">
              <a:buFont typeface="Wingdings" panose="05000000000000000000" pitchFamily="2" charset="2"/>
              <a:buChar char="q"/>
            </a:pPr>
            <a:r>
              <a:rPr lang="en-US" sz="2400" dirty="0" smtClean="0"/>
              <a:t> An </a:t>
            </a:r>
            <a:r>
              <a:rPr lang="en-US" sz="2400" dirty="0"/>
              <a:t>online software as a service (SaaS) service called the Power BI service.</a:t>
            </a:r>
          </a:p>
          <a:p>
            <a:pPr lvl="2" algn="just">
              <a:buFont typeface="Wingdings" panose="05000000000000000000" pitchFamily="2" charset="2"/>
              <a:buChar char="q"/>
            </a:pPr>
            <a:r>
              <a:rPr lang="en-US" sz="2400" dirty="0" smtClean="0"/>
              <a:t> Power </a:t>
            </a:r>
            <a:r>
              <a:rPr lang="en-US" sz="2400" dirty="0"/>
              <a:t>BI Mobile apps for Windows, iOS, and Android devices.</a:t>
            </a:r>
          </a:p>
        </p:txBody>
      </p:sp>
      <p:sp>
        <p:nvSpPr>
          <p:cNvPr id="4" name="Slide Number Placeholder 3"/>
          <p:cNvSpPr>
            <a:spLocks noGrp="1"/>
          </p:cNvSpPr>
          <p:nvPr>
            <p:ph type="sldNum" sz="quarter" idx="12"/>
          </p:nvPr>
        </p:nvSpPr>
        <p:spPr/>
        <p:txBody>
          <a:bodyPr/>
          <a:lstStyle/>
          <a:p>
            <a:fld id="{4117D770-F404-42AB-BAD7-EFCF705E732B}" type="slidenum">
              <a:rPr lang="en-US" smtClean="0"/>
              <a:t>3</a:t>
            </a:fld>
            <a:endParaRPr lang="en-US"/>
          </a:p>
        </p:txBody>
      </p:sp>
    </p:spTree>
    <p:extLst>
      <p:ext uri="{BB962C8B-B14F-4D97-AF65-F5344CB8AC3E}">
        <p14:creationId xmlns:p14="http://schemas.microsoft.com/office/powerpoint/2010/main" val="35444181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visuals</a:t>
            </a:r>
          </a:p>
        </p:txBody>
      </p:sp>
      <p:sp>
        <p:nvSpPr>
          <p:cNvPr id="3" name="Content Placeholder 2"/>
          <p:cNvSpPr>
            <a:spLocks noGrp="1"/>
          </p:cNvSpPr>
          <p:nvPr>
            <p:ph idx="1"/>
          </p:nvPr>
        </p:nvSpPr>
        <p:spPr/>
        <p:txBody>
          <a:bodyPr>
            <a:normAutofit/>
          </a:bodyPr>
          <a:lstStyle/>
          <a:p>
            <a:pPr algn="just"/>
            <a:r>
              <a:rPr lang="en-US" sz="2800" dirty="0"/>
              <a:t>After you have a data model, you can drag fields onto the report canvas to create visuals. A visual is a graphic representation of the data in your model. There are many different types of visuals to choose from in Power BI Desktop. The following visual shows a simple column chart</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117D770-F404-42AB-BAD7-EFCF705E732B}" type="slidenum">
              <a:rPr lang="en-US" smtClean="0"/>
              <a:t>30</a:t>
            </a:fld>
            <a:endParaRPr lang="en-US"/>
          </a:p>
        </p:txBody>
      </p:sp>
    </p:spTree>
    <p:extLst>
      <p:ext uri="{BB962C8B-B14F-4D97-AF65-F5344CB8AC3E}">
        <p14:creationId xmlns:p14="http://schemas.microsoft.com/office/powerpoint/2010/main" val="25348112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visuals</a:t>
            </a:r>
          </a:p>
        </p:txBody>
      </p:sp>
      <p:sp>
        <p:nvSpPr>
          <p:cNvPr id="4" name="Slide Number Placeholder 3"/>
          <p:cNvSpPr>
            <a:spLocks noGrp="1"/>
          </p:cNvSpPr>
          <p:nvPr>
            <p:ph type="sldNum" sz="quarter" idx="12"/>
          </p:nvPr>
        </p:nvSpPr>
        <p:spPr/>
        <p:txBody>
          <a:bodyPr/>
          <a:lstStyle/>
          <a:p>
            <a:fld id="{4117D770-F404-42AB-BAD7-EFCF705E732B}" type="slidenum">
              <a:rPr lang="en-US" smtClean="0"/>
              <a:t>31</a:t>
            </a:fld>
            <a:endParaRPr lang="en-US"/>
          </a:p>
        </p:txBody>
      </p:sp>
      <p:pic>
        <p:nvPicPr>
          <p:cNvPr id="7172" name="Picture 4" descr="https://learn.microsoft.com/en-us/power-bi/fundamentals/media/desktop-what-is-desktop/what-is-desktop_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967" y="835984"/>
            <a:ext cx="3973975" cy="513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0690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visuals</a:t>
            </a:r>
          </a:p>
        </p:txBody>
      </p:sp>
      <p:sp>
        <p:nvSpPr>
          <p:cNvPr id="3" name="Content Placeholder 2"/>
          <p:cNvSpPr>
            <a:spLocks noGrp="1"/>
          </p:cNvSpPr>
          <p:nvPr>
            <p:ph idx="1"/>
          </p:nvPr>
        </p:nvSpPr>
        <p:spPr>
          <a:xfrm>
            <a:off x="3869268" y="864108"/>
            <a:ext cx="7315200" cy="1426808"/>
          </a:xfrm>
        </p:spPr>
        <p:txBody>
          <a:bodyPr>
            <a:normAutofit/>
          </a:bodyPr>
          <a:lstStyle/>
          <a:p>
            <a:pPr algn="just"/>
            <a:r>
              <a:rPr lang="en-US" sz="2800" dirty="0"/>
              <a:t>To create or change a visual</a:t>
            </a:r>
            <a:r>
              <a:rPr lang="en-US" sz="2800" dirty="0" smtClean="0"/>
              <a:t>:</a:t>
            </a:r>
            <a:endParaRPr lang="en-US" sz="2800" dirty="0"/>
          </a:p>
          <a:p>
            <a:pPr lvl="1" algn="just">
              <a:buFont typeface="Arial" panose="020B0604020202020204" pitchFamily="34" charset="0"/>
              <a:buChar char="•"/>
            </a:pPr>
            <a:r>
              <a:rPr lang="en-US" sz="2600" dirty="0"/>
              <a:t>From the Visualizations pane, select the Build visual icon.</a:t>
            </a:r>
          </a:p>
        </p:txBody>
      </p:sp>
      <p:sp>
        <p:nvSpPr>
          <p:cNvPr id="4" name="Slide Number Placeholder 3"/>
          <p:cNvSpPr>
            <a:spLocks noGrp="1"/>
          </p:cNvSpPr>
          <p:nvPr>
            <p:ph type="sldNum" sz="quarter" idx="12"/>
          </p:nvPr>
        </p:nvSpPr>
        <p:spPr/>
        <p:txBody>
          <a:bodyPr/>
          <a:lstStyle/>
          <a:p>
            <a:fld id="{4117D770-F404-42AB-BAD7-EFCF705E732B}" type="slidenum">
              <a:rPr lang="en-US" smtClean="0"/>
              <a:t>32</a:t>
            </a:fld>
            <a:endParaRPr lang="en-US"/>
          </a:p>
        </p:txBody>
      </p:sp>
      <p:pic>
        <p:nvPicPr>
          <p:cNvPr id="8196" name="Picture 4" descr="https://learn.microsoft.com/en-us/power-bi/fundamentals/media/desktop-what-is-desktop/what-is-desktop_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3225" y="2290916"/>
            <a:ext cx="2067285" cy="3598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8712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visuals</a:t>
            </a:r>
          </a:p>
        </p:txBody>
      </p:sp>
      <p:sp>
        <p:nvSpPr>
          <p:cNvPr id="3" name="Content Placeholder 2"/>
          <p:cNvSpPr>
            <a:spLocks noGrp="1"/>
          </p:cNvSpPr>
          <p:nvPr>
            <p:ph idx="1"/>
          </p:nvPr>
        </p:nvSpPr>
        <p:spPr/>
        <p:txBody>
          <a:bodyPr>
            <a:normAutofit/>
          </a:bodyPr>
          <a:lstStyle/>
          <a:p>
            <a:pPr algn="just"/>
            <a:r>
              <a:rPr lang="en-US" sz="2800" dirty="0"/>
              <a:t>If you already have a visual selected on the report canvas, the selected visual changes to the type you selected</a:t>
            </a:r>
            <a:r>
              <a:rPr lang="en-US" sz="2800" dirty="0" smtClean="0"/>
              <a:t>.</a:t>
            </a:r>
            <a:endParaRPr lang="en-US" sz="2800" dirty="0"/>
          </a:p>
          <a:p>
            <a:pPr algn="just"/>
            <a:r>
              <a:rPr lang="en-US" sz="2800" dirty="0"/>
              <a:t>If no visual is selected on the canvas, a new visual is created based on your selection.</a:t>
            </a:r>
          </a:p>
        </p:txBody>
      </p:sp>
      <p:sp>
        <p:nvSpPr>
          <p:cNvPr id="4" name="Slide Number Placeholder 3"/>
          <p:cNvSpPr>
            <a:spLocks noGrp="1"/>
          </p:cNvSpPr>
          <p:nvPr>
            <p:ph type="sldNum" sz="quarter" idx="12"/>
          </p:nvPr>
        </p:nvSpPr>
        <p:spPr/>
        <p:txBody>
          <a:bodyPr/>
          <a:lstStyle/>
          <a:p>
            <a:fld id="{4117D770-F404-42AB-BAD7-EFCF705E732B}" type="slidenum">
              <a:rPr lang="en-US" smtClean="0"/>
              <a:t>33</a:t>
            </a:fld>
            <a:endParaRPr lang="en-US"/>
          </a:p>
        </p:txBody>
      </p:sp>
    </p:spTree>
    <p:extLst>
      <p:ext uri="{BB962C8B-B14F-4D97-AF65-F5344CB8AC3E}">
        <p14:creationId xmlns:p14="http://schemas.microsoft.com/office/powerpoint/2010/main" val="41559748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reports</a:t>
            </a:r>
          </a:p>
        </p:txBody>
      </p:sp>
      <p:sp>
        <p:nvSpPr>
          <p:cNvPr id="3" name="Content Placeholder 2"/>
          <p:cNvSpPr>
            <a:spLocks noGrp="1"/>
          </p:cNvSpPr>
          <p:nvPr>
            <p:ph idx="1"/>
          </p:nvPr>
        </p:nvSpPr>
        <p:spPr/>
        <p:txBody>
          <a:bodyPr>
            <a:normAutofit/>
          </a:bodyPr>
          <a:lstStyle/>
          <a:p>
            <a:pPr algn="just"/>
            <a:r>
              <a:rPr lang="en-US" sz="2800" dirty="0"/>
              <a:t>More often, you'll want to create a collection of visuals that show various aspects of the data you've used to create your model in Power BI Desktop. A collection of visuals, in one Power BI Desktop file, is called a report. A report can have one or more pages, just like an Excel file can have one or more worksheets</a:t>
            </a:r>
            <a:r>
              <a:rPr lang="en-US" sz="2800" dirty="0" smtClean="0"/>
              <a:t>.</a:t>
            </a:r>
            <a:endParaRPr lang="en-US" sz="2800" dirty="0"/>
          </a:p>
          <a:p>
            <a:pPr algn="just"/>
            <a:r>
              <a:rPr lang="en-US" sz="2800" dirty="0"/>
              <a:t>With Power BI Desktop you can create complex and visually rich reports, using data from multiple sources, all in one report that you can share with others in your organization.</a:t>
            </a:r>
          </a:p>
        </p:txBody>
      </p:sp>
      <p:sp>
        <p:nvSpPr>
          <p:cNvPr id="4" name="Slide Number Placeholder 3"/>
          <p:cNvSpPr>
            <a:spLocks noGrp="1"/>
          </p:cNvSpPr>
          <p:nvPr>
            <p:ph type="sldNum" sz="quarter" idx="12"/>
          </p:nvPr>
        </p:nvSpPr>
        <p:spPr/>
        <p:txBody>
          <a:bodyPr/>
          <a:lstStyle/>
          <a:p>
            <a:fld id="{4117D770-F404-42AB-BAD7-EFCF705E732B}" type="slidenum">
              <a:rPr lang="en-US" smtClean="0"/>
              <a:t>34</a:t>
            </a:fld>
            <a:endParaRPr lang="en-US"/>
          </a:p>
        </p:txBody>
      </p:sp>
    </p:spTree>
    <p:extLst>
      <p:ext uri="{BB962C8B-B14F-4D97-AF65-F5344CB8AC3E}">
        <p14:creationId xmlns:p14="http://schemas.microsoft.com/office/powerpoint/2010/main" val="25904847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reports</a:t>
            </a:r>
          </a:p>
        </p:txBody>
      </p:sp>
      <p:sp>
        <p:nvSpPr>
          <p:cNvPr id="3" name="Content Placeholder 2"/>
          <p:cNvSpPr>
            <a:spLocks noGrp="1"/>
          </p:cNvSpPr>
          <p:nvPr>
            <p:ph idx="1"/>
          </p:nvPr>
        </p:nvSpPr>
        <p:spPr>
          <a:xfrm>
            <a:off x="3869268" y="864108"/>
            <a:ext cx="7315200" cy="1426808"/>
          </a:xfrm>
        </p:spPr>
        <p:txBody>
          <a:bodyPr>
            <a:normAutofit/>
          </a:bodyPr>
          <a:lstStyle/>
          <a:p>
            <a:pPr algn="just"/>
            <a:r>
              <a:rPr lang="en-US" sz="2800" dirty="0"/>
              <a:t>In the following image, you see the first page of a Power BI Desktop report, named Overview, as seen on the tab near the bottom of the image</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117D770-F404-42AB-BAD7-EFCF705E732B}" type="slidenum">
              <a:rPr lang="en-US" smtClean="0"/>
              <a:t>35</a:t>
            </a:fld>
            <a:endParaRPr lang="en-US"/>
          </a:p>
        </p:txBody>
      </p:sp>
      <p:pic>
        <p:nvPicPr>
          <p:cNvPr id="9218" name="Picture 2" descr="https://learn.microsoft.com/en-us/power-bi/fundamentals/media/desktop-what-is-desktop/what-is-desktop-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1699" y="2290916"/>
            <a:ext cx="6964617" cy="369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1099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 reports</a:t>
            </a:r>
          </a:p>
        </p:txBody>
      </p:sp>
      <p:sp>
        <p:nvSpPr>
          <p:cNvPr id="3" name="Content Placeholder 2"/>
          <p:cNvSpPr>
            <a:spLocks noGrp="1"/>
          </p:cNvSpPr>
          <p:nvPr>
            <p:ph idx="1"/>
          </p:nvPr>
        </p:nvSpPr>
        <p:spPr/>
        <p:txBody>
          <a:bodyPr>
            <a:normAutofit/>
          </a:bodyPr>
          <a:lstStyle/>
          <a:p>
            <a:pPr algn="just"/>
            <a:r>
              <a:rPr lang="en-US" sz="2800" dirty="0"/>
              <a:t>After a report is ready to share with others, you can publish the report to the Power BI service, and make it available to anyone in your organization who has a Power BI license</a:t>
            </a:r>
            <a:r>
              <a:rPr lang="en-US" sz="2800" dirty="0" smtClean="0"/>
              <a:t>.</a:t>
            </a:r>
          </a:p>
          <a:p>
            <a:pPr algn="just"/>
            <a:r>
              <a:rPr lang="en-US" sz="2800" dirty="0"/>
              <a:t>You need a Power BI Pro license to share your content. The people you share it with do too, or the content needs to be in a workspace in a Premium capacity</a:t>
            </a:r>
          </a:p>
        </p:txBody>
      </p:sp>
      <p:sp>
        <p:nvSpPr>
          <p:cNvPr id="4" name="Slide Number Placeholder 3"/>
          <p:cNvSpPr>
            <a:spLocks noGrp="1"/>
          </p:cNvSpPr>
          <p:nvPr>
            <p:ph type="sldNum" sz="quarter" idx="12"/>
          </p:nvPr>
        </p:nvSpPr>
        <p:spPr/>
        <p:txBody>
          <a:bodyPr/>
          <a:lstStyle/>
          <a:p>
            <a:fld id="{4117D770-F404-42AB-BAD7-EFCF705E732B}" type="slidenum">
              <a:rPr lang="en-US" smtClean="0"/>
              <a:t>36</a:t>
            </a:fld>
            <a:endParaRPr lang="en-US"/>
          </a:p>
        </p:txBody>
      </p:sp>
    </p:spTree>
    <p:extLst>
      <p:ext uri="{BB962C8B-B14F-4D97-AF65-F5344CB8AC3E}">
        <p14:creationId xmlns:p14="http://schemas.microsoft.com/office/powerpoint/2010/main" val="36500262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 reports</a:t>
            </a:r>
          </a:p>
        </p:txBody>
      </p:sp>
      <p:sp>
        <p:nvSpPr>
          <p:cNvPr id="3" name="Content Placeholder 2"/>
          <p:cNvSpPr>
            <a:spLocks noGrp="1"/>
          </p:cNvSpPr>
          <p:nvPr>
            <p:ph idx="1"/>
          </p:nvPr>
        </p:nvSpPr>
        <p:spPr>
          <a:xfrm>
            <a:off x="3869268" y="864108"/>
            <a:ext cx="7315200" cy="1456305"/>
          </a:xfrm>
        </p:spPr>
        <p:txBody>
          <a:bodyPr>
            <a:normAutofit lnSpcReduction="10000"/>
          </a:bodyPr>
          <a:lstStyle/>
          <a:p>
            <a:pPr algn="just"/>
            <a:r>
              <a:rPr lang="en-US" sz="2800" dirty="0"/>
              <a:t>To publish a Power BI Desktop report</a:t>
            </a:r>
            <a:r>
              <a:rPr lang="en-US" sz="2800" dirty="0" smtClean="0"/>
              <a:t>:</a:t>
            </a:r>
            <a:endParaRPr lang="en-US" sz="2800" dirty="0"/>
          </a:p>
          <a:p>
            <a:pPr marL="1017270" lvl="1" indent="-514350" algn="just">
              <a:buFont typeface="+mj-lt"/>
              <a:buAutoNum type="arabicPeriod"/>
            </a:pPr>
            <a:r>
              <a:rPr lang="en-US" sz="2600" dirty="0"/>
              <a:t>Select Publish from the Home ribbon. Power BI Desktop connects you to the Power BI service with your Power BI account</a:t>
            </a:r>
            <a:r>
              <a:rPr lang="en-US" sz="2600" dirty="0" smtClean="0"/>
              <a:t>.</a:t>
            </a:r>
            <a:endParaRPr lang="en-US" sz="2600" dirty="0"/>
          </a:p>
        </p:txBody>
      </p:sp>
      <p:sp>
        <p:nvSpPr>
          <p:cNvPr id="4" name="Slide Number Placeholder 3"/>
          <p:cNvSpPr>
            <a:spLocks noGrp="1"/>
          </p:cNvSpPr>
          <p:nvPr>
            <p:ph type="sldNum" sz="quarter" idx="12"/>
          </p:nvPr>
        </p:nvSpPr>
        <p:spPr/>
        <p:txBody>
          <a:bodyPr/>
          <a:lstStyle/>
          <a:p>
            <a:fld id="{4117D770-F404-42AB-BAD7-EFCF705E732B}" type="slidenum">
              <a:rPr lang="en-US" smtClean="0"/>
              <a:t>37</a:t>
            </a:fld>
            <a:endParaRPr lang="en-US"/>
          </a:p>
        </p:txBody>
      </p:sp>
      <p:pic>
        <p:nvPicPr>
          <p:cNvPr id="10242" name="Picture 2" descr="https://learn.microsoft.com/en-us/power-bi/fundamentals/media/desktop-what-is-desktop/what-is-desktop_0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915" y="2320413"/>
            <a:ext cx="4569906" cy="3726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5479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 reports</a:t>
            </a:r>
          </a:p>
        </p:txBody>
      </p:sp>
      <p:sp>
        <p:nvSpPr>
          <p:cNvPr id="3" name="Content Placeholder 2"/>
          <p:cNvSpPr>
            <a:spLocks noGrp="1"/>
          </p:cNvSpPr>
          <p:nvPr>
            <p:ph idx="1"/>
          </p:nvPr>
        </p:nvSpPr>
        <p:spPr>
          <a:xfrm>
            <a:off x="3869268" y="864108"/>
            <a:ext cx="7315200" cy="4860912"/>
          </a:xfrm>
        </p:spPr>
        <p:txBody>
          <a:bodyPr>
            <a:normAutofit/>
          </a:bodyPr>
          <a:lstStyle/>
          <a:p>
            <a:pPr algn="just"/>
            <a:r>
              <a:rPr lang="en-US" sz="2800" dirty="0"/>
              <a:t>To publish a Power BI Desktop report</a:t>
            </a:r>
            <a:r>
              <a:rPr lang="en-US" sz="2800" dirty="0" smtClean="0"/>
              <a:t>:</a:t>
            </a:r>
            <a:endParaRPr lang="en-US" sz="2800" dirty="0"/>
          </a:p>
          <a:p>
            <a:pPr marL="1017270" lvl="1" indent="-514350" algn="just">
              <a:buFont typeface="+mj-lt"/>
              <a:buAutoNum type="arabicPeriod"/>
            </a:pPr>
            <a:r>
              <a:rPr lang="en-US" sz="2600" dirty="0"/>
              <a:t>Select Publish from the Home ribbon. Power BI Desktop connects you to the Power BI service with your Power BI account</a:t>
            </a:r>
            <a:r>
              <a:rPr lang="en-US" sz="2600" dirty="0" smtClean="0"/>
              <a:t>.</a:t>
            </a:r>
          </a:p>
          <a:p>
            <a:pPr marL="1017270" lvl="1" indent="-514350" algn="just">
              <a:buFont typeface="+mj-lt"/>
              <a:buAutoNum type="arabicPeriod"/>
            </a:pPr>
            <a:r>
              <a:rPr lang="en-US" sz="2600" dirty="0"/>
              <a:t>You're prompted to select where in the Power BI service you'd like to share the report. For example, your workspace, a team workspace, or some other location in the Power BI service</a:t>
            </a:r>
            <a:r>
              <a:rPr lang="en-US" sz="2600" dirty="0" smtClean="0"/>
              <a:t>.</a:t>
            </a:r>
            <a:endParaRPr lang="en-US" sz="2600" dirty="0"/>
          </a:p>
          <a:p>
            <a:pPr algn="just"/>
            <a:r>
              <a:rPr lang="en-US" sz="2800" dirty="0"/>
              <a:t>You must have a Power BI license to share reports to the Power BI service.</a:t>
            </a:r>
          </a:p>
          <a:p>
            <a:pPr algn="just"/>
            <a:endParaRPr lang="en-US" sz="2800" dirty="0"/>
          </a:p>
        </p:txBody>
      </p:sp>
      <p:sp>
        <p:nvSpPr>
          <p:cNvPr id="4" name="Slide Number Placeholder 3"/>
          <p:cNvSpPr>
            <a:spLocks noGrp="1"/>
          </p:cNvSpPr>
          <p:nvPr>
            <p:ph type="sldNum" sz="quarter" idx="12"/>
          </p:nvPr>
        </p:nvSpPr>
        <p:spPr/>
        <p:txBody>
          <a:bodyPr/>
          <a:lstStyle/>
          <a:p>
            <a:fld id="{4117D770-F404-42AB-BAD7-EFCF705E732B}" type="slidenum">
              <a:rPr lang="en-US" smtClean="0"/>
              <a:t>38</a:t>
            </a:fld>
            <a:endParaRPr lang="en-US"/>
          </a:p>
        </p:txBody>
      </p:sp>
    </p:spTree>
    <p:extLst>
      <p:ext uri="{BB962C8B-B14F-4D97-AF65-F5344CB8AC3E}">
        <p14:creationId xmlns:p14="http://schemas.microsoft.com/office/powerpoint/2010/main" val="37095157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parts of Power BI</a:t>
            </a:r>
            <a:endParaRPr lang="en-US" dirty="0"/>
          </a:p>
        </p:txBody>
      </p:sp>
      <p:sp>
        <p:nvSpPr>
          <p:cNvPr id="3" name="Content Placeholder 2"/>
          <p:cNvSpPr>
            <a:spLocks noGrp="1"/>
          </p:cNvSpPr>
          <p:nvPr>
            <p:ph idx="1"/>
          </p:nvPr>
        </p:nvSpPr>
        <p:spPr/>
        <p:txBody>
          <a:bodyPr>
            <a:normAutofit/>
          </a:bodyPr>
          <a:lstStyle/>
          <a:p>
            <a:pPr algn="just"/>
            <a:r>
              <a:rPr lang="en-US" sz="2800" b="1" dirty="0"/>
              <a:t>Power BI Desktop </a:t>
            </a:r>
            <a:r>
              <a:rPr lang="en-US" sz="2800" dirty="0"/>
              <a:t>is an application that you download and install for free on your local computer. Desktop is a complete data analysis and report creation tool that is used to connect to, transform, visualize, and analyze your data. It includes the Query Editor, in which you can connect to many different sources of data, and combine them (often called modeling) into a data model. Then you design a report based on that data model. Reports can be shared with others directly or by publishing to the Power BI service. Sharing reports requires a Power BI Pro license. </a:t>
            </a:r>
          </a:p>
        </p:txBody>
      </p:sp>
      <p:sp>
        <p:nvSpPr>
          <p:cNvPr id="4" name="Slide Number Placeholder 3"/>
          <p:cNvSpPr>
            <a:spLocks noGrp="1"/>
          </p:cNvSpPr>
          <p:nvPr>
            <p:ph type="sldNum" sz="quarter" idx="12"/>
          </p:nvPr>
        </p:nvSpPr>
        <p:spPr/>
        <p:txBody>
          <a:bodyPr/>
          <a:lstStyle/>
          <a:p>
            <a:fld id="{4117D770-F404-42AB-BAD7-EFCF705E732B}" type="slidenum">
              <a:rPr lang="en-US" smtClean="0"/>
              <a:t>4</a:t>
            </a:fld>
            <a:endParaRPr lang="en-US"/>
          </a:p>
        </p:txBody>
      </p:sp>
    </p:spTree>
    <p:extLst>
      <p:ext uri="{BB962C8B-B14F-4D97-AF65-F5344CB8AC3E}">
        <p14:creationId xmlns:p14="http://schemas.microsoft.com/office/powerpoint/2010/main" val="4234557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parts of Power BI</a:t>
            </a:r>
            <a:endParaRPr lang="en-US" dirty="0"/>
          </a:p>
        </p:txBody>
      </p:sp>
      <p:sp>
        <p:nvSpPr>
          <p:cNvPr id="4" name="Slide Number Placeholder 3"/>
          <p:cNvSpPr>
            <a:spLocks noGrp="1"/>
          </p:cNvSpPr>
          <p:nvPr>
            <p:ph type="sldNum" sz="quarter" idx="12"/>
          </p:nvPr>
        </p:nvSpPr>
        <p:spPr/>
        <p:txBody>
          <a:bodyPr/>
          <a:lstStyle/>
          <a:p>
            <a:fld id="{4117D770-F404-42AB-BAD7-EFCF705E732B}" type="slidenum">
              <a:rPr lang="en-US" smtClean="0"/>
              <a:t>5</a:t>
            </a:fld>
            <a:endParaRPr lang="en-US"/>
          </a:p>
        </p:txBody>
      </p:sp>
      <p:pic>
        <p:nvPicPr>
          <p:cNvPr id="2050" name="Picture 2" descr="https://powerbicdn.azureedge.net/cvt-60257d3a120c80e6d6f4cb10f7566de4e5731866ad69d5ca2aed0ec40202c208/pictures/pages/desktop/her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555" y="1437696"/>
            <a:ext cx="7630267" cy="4287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0896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parts of Power </a:t>
            </a:r>
            <a:r>
              <a:rPr lang="en-US" dirty="0" smtClean="0"/>
              <a:t>BI</a:t>
            </a:r>
            <a:endParaRPr lang="en-US" dirty="0"/>
          </a:p>
        </p:txBody>
      </p:sp>
      <p:sp>
        <p:nvSpPr>
          <p:cNvPr id="3" name="Content Placeholder 2"/>
          <p:cNvSpPr>
            <a:spLocks noGrp="1"/>
          </p:cNvSpPr>
          <p:nvPr>
            <p:ph idx="1"/>
          </p:nvPr>
        </p:nvSpPr>
        <p:spPr/>
        <p:txBody>
          <a:bodyPr>
            <a:normAutofit/>
          </a:bodyPr>
          <a:lstStyle/>
          <a:p>
            <a:pPr algn="just"/>
            <a:r>
              <a:rPr lang="en-US" sz="2800" b="1" dirty="0" smtClean="0"/>
              <a:t>Power </a:t>
            </a:r>
            <a:r>
              <a:rPr lang="en-US" sz="2800" b="1" dirty="0"/>
              <a:t>BI service </a:t>
            </a:r>
            <a:r>
              <a:rPr lang="en-US" sz="2800" dirty="0"/>
              <a:t>is a cloud-based service, or software as a service (SaaS). It supports report editing and collaboration for teams and organizations. You can connect to data sources in the Power BI service, too, but modeling is limited. The Power BI service is used to do things such as creating dashboards, creating and sharing apps, analyzing and exploring your data to uncover business insights, and much more. What is the Power BI service details many of the capabilities of the Power BI service. Your license determines what you can do in the Power BI service. </a:t>
            </a:r>
          </a:p>
        </p:txBody>
      </p:sp>
      <p:sp>
        <p:nvSpPr>
          <p:cNvPr id="4" name="Slide Number Placeholder 3"/>
          <p:cNvSpPr>
            <a:spLocks noGrp="1"/>
          </p:cNvSpPr>
          <p:nvPr>
            <p:ph type="sldNum" sz="quarter" idx="12"/>
          </p:nvPr>
        </p:nvSpPr>
        <p:spPr/>
        <p:txBody>
          <a:bodyPr/>
          <a:lstStyle/>
          <a:p>
            <a:fld id="{4117D770-F404-42AB-BAD7-EFCF705E732B}" type="slidenum">
              <a:rPr lang="en-US" smtClean="0"/>
              <a:t>6</a:t>
            </a:fld>
            <a:endParaRPr lang="en-US"/>
          </a:p>
        </p:txBody>
      </p:sp>
    </p:spTree>
    <p:extLst>
      <p:ext uri="{BB962C8B-B14F-4D97-AF65-F5344CB8AC3E}">
        <p14:creationId xmlns:p14="http://schemas.microsoft.com/office/powerpoint/2010/main" val="5469318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parts of Power </a:t>
            </a:r>
            <a:r>
              <a:rPr lang="en-US" dirty="0" smtClean="0"/>
              <a:t>BI</a:t>
            </a:r>
            <a:endParaRPr lang="en-US" dirty="0"/>
          </a:p>
        </p:txBody>
      </p:sp>
      <p:sp>
        <p:nvSpPr>
          <p:cNvPr id="4" name="Slide Number Placeholder 3"/>
          <p:cNvSpPr>
            <a:spLocks noGrp="1"/>
          </p:cNvSpPr>
          <p:nvPr>
            <p:ph type="sldNum" sz="quarter" idx="12"/>
          </p:nvPr>
        </p:nvSpPr>
        <p:spPr/>
        <p:txBody>
          <a:bodyPr/>
          <a:lstStyle/>
          <a:p>
            <a:fld id="{4117D770-F404-42AB-BAD7-EFCF705E732B}" type="slidenum">
              <a:rPr lang="en-US" smtClean="0"/>
              <a:t>7</a:t>
            </a:fld>
            <a:endParaRPr lang="en-US"/>
          </a:p>
        </p:txBody>
      </p:sp>
      <p:pic>
        <p:nvPicPr>
          <p:cNvPr id="3074" name="Picture 2" descr="https://learn.microsoft.com/en-us/power-bi/consumer/media/end-user-experience/power-bi-home-p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1875" y="856041"/>
            <a:ext cx="5116628" cy="5136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8150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parts of Power </a:t>
            </a:r>
            <a:r>
              <a:rPr lang="en-US" dirty="0" smtClean="0"/>
              <a:t>BI</a:t>
            </a:r>
            <a:endParaRPr lang="en-US" dirty="0"/>
          </a:p>
        </p:txBody>
      </p:sp>
      <p:sp>
        <p:nvSpPr>
          <p:cNvPr id="4" name="Slide Number Placeholder 3"/>
          <p:cNvSpPr>
            <a:spLocks noGrp="1"/>
          </p:cNvSpPr>
          <p:nvPr>
            <p:ph type="sldNum" sz="quarter" idx="12"/>
          </p:nvPr>
        </p:nvSpPr>
        <p:spPr/>
        <p:txBody>
          <a:bodyPr/>
          <a:lstStyle/>
          <a:p>
            <a:fld id="{4117D770-F404-42AB-BAD7-EFCF705E732B}" type="slidenum">
              <a:rPr lang="en-US" smtClean="0"/>
              <a:t>8</a:t>
            </a:fld>
            <a:endParaRPr lang="en-US"/>
          </a:p>
        </p:txBody>
      </p:sp>
      <p:pic>
        <p:nvPicPr>
          <p:cNvPr id="4098" name="Picture 2" descr="https://learn.microsoft.com/en-us/power-bi/consumer/media/end-user-experience/power-bi-sample-li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35" y="1025817"/>
            <a:ext cx="5871600" cy="4797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817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parts of Power </a:t>
            </a:r>
            <a:r>
              <a:rPr lang="en-US" dirty="0" smtClean="0"/>
              <a:t>BI</a:t>
            </a:r>
            <a:endParaRPr lang="en-US" dirty="0"/>
          </a:p>
        </p:txBody>
      </p:sp>
      <p:sp>
        <p:nvSpPr>
          <p:cNvPr id="4" name="Slide Number Placeholder 3"/>
          <p:cNvSpPr>
            <a:spLocks noGrp="1"/>
          </p:cNvSpPr>
          <p:nvPr>
            <p:ph type="sldNum" sz="quarter" idx="12"/>
          </p:nvPr>
        </p:nvSpPr>
        <p:spPr/>
        <p:txBody>
          <a:bodyPr/>
          <a:lstStyle/>
          <a:p>
            <a:fld id="{4117D770-F404-42AB-BAD7-EFCF705E732B}" type="slidenum">
              <a:rPr lang="en-US" smtClean="0"/>
              <a:t>9</a:t>
            </a:fld>
            <a:endParaRPr lang="en-US"/>
          </a:p>
        </p:txBody>
      </p:sp>
      <p:pic>
        <p:nvPicPr>
          <p:cNvPr id="5122" name="Picture 2" descr="https://learn.microsoft.com/en-us/power-bi/consumer/media/end-user-experience/power-bi-report-ope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0116" y="1507468"/>
            <a:ext cx="8229953" cy="3833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261042"/>
      </p:ext>
    </p:extLst>
  </p:cSld>
  <p:clrMapOvr>
    <a:masterClrMapping/>
  </p:clrMapOvr>
  <p:timing>
    <p:tnLst>
      <p:par>
        <p:cTn id="1" dur="indefinite" restart="never" nodeType="tmRoot"/>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575</TotalTime>
  <Words>2007</Words>
  <Application>Microsoft Office PowerPoint</Application>
  <PresentationFormat>Widescreen</PresentationFormat>
  <Paragraphs>139</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Corbel</vt:lpstr>
      <vt:lpstr>Wingdings</vt:lpstr>
      <vt:lpstr>Wingdings 2</vt:lpstr>
      <vt:lpstr>Frame</vt:lpstr>
      <vt:lpstr>Power BI Desktop</vt:lpstr>
      <vt:lpstr>What is Power BI?</vt:lpstr>
      <vt:lpstr>The parts of Power BI</vt:lpstr>
      <vt:lpstr>The parts of Power BI</vt:lpstr>
      <vt:lpstr>The parts of Power BI</vt:lpstr>
      <vt:lpstr>The parts of Power BI</vt:lpstr>
      <vt:lpstr>The parts of Power BI</vt:lpstr>
      <vt:lpstr>The parts of Power BI</vt:lpstr>
      <vt:lpstr>The parts of Power BI</vt:lpstr>
      <vt:lpstr>The parts of Power BI</vt:lpstr>
      <vt:lpstr>The parts of Power BI</vt:lpstr>
      <vt:lpstr>The parts of Power BI</vt:lpstr>
      <vt:lpstr>The parts of Power BI</vt:lpstr>
      <vt:lpstr>The flow of work in Power BI</vt:lpstr>
      <vt:lpstr>What is Power BI Desktop?</vt:lpstr>
      <vt:lpstr>What is Power BI Desktop?</vt:lpstr>
      <vt:lpstr>What is Power BI Desktop?</vt:lpstr>
      <vt:lpstr>What is Power BI Desktop?</vt:lpstr>
      <vt:lpstr>What is Power BI Desktop?</vt:lpstr>
      <vt:lpstr>What is Power BI Desktop?</vt:lpstr>
      <vt:lpstr>Connect to data</vt:lpstr>
      <vt:lpstr>Connect to data</vt:lpstr>
      <vt:lpstr>Connect to data</vt:lpstr>
      <vt:lpstr>Connect to data</vt:lpstr>
      <vt:lpstr>Connect to data</vt:lpstr>
      <vt:lpstr>Transform and clean data, create a model</vt:lpstr>
      <vt:lpstr>Transform and clean data, create a model</vt:lpstr>
      <vt:lpstr>Transform and clean data, create a model</vt:lpstr>
      <vt:lpstr>Transform and clean data, create a model</vt:lpstr>
      <vt:lpstr>Create visuals</vt:lpstr>
      <vt:lpstr>Create visuals</vt:lpstr>
      <vt:lpstr>Create visuals</vt:lpstr>
      <vt:lpstr>Create visuals</vt:lpstr>
      <vt:lpstr>Create reports</vt:lpstr>
      <vt:lpstr>Create reports</vt:lpstr>
      <vt:lpstr>Share reports</vt:lpstr>
      <vt:lpstr>Share reports</vt:lpstr>
      <vt:lpstr>Share reports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dc:title>
  <dc:creator>Notebook</dc:creator>
  <cp:lastModifiedBy>Notebook</cp:lastModifiedBy>
  <cp:revision>25</cp:revision>
  <dcterms:created xsi:type="dcterms:W3CDTF">2023-12-20T22:41:41Z</dcterms:created>
  <dcterms:modified xsi:type="dcterms:W3CDTF">2024-01-07T19:49:56Z</dcterms:modified>
</cp:coreProperties>
</file>